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0"/>
  </p:notesMasterIdLst>
  <p:sldIdLst>
    <p:sldId id="256" r:id="rId2"/>
    <p:sldId id="265" r:id="rId3"/>
    <p:sldId id="267" r:id="rId4"/>
    <p:sldId id="270" r:id="rId5"/>
    <p:sldId id="271" r:id="rId6"/>
    <p:sldId id="268" r:id="rId7"/>
    <p:sldId id="269" r:id="rId8"/>
    <p:sldId id="552" r:id="rId9"/>
    <p:sldId id="546" r:id="rId10"/>
    <p:sldId id="517" r:id="rId11"/>
    <p:sldId id="509" r:id="rId12"/>
    <p:sldId id="550" r:id="rId13"/>
    <p:sldId id="542" r:id="rId14"/>
    <p:sldId id="527" r:id="rId15"/>
    <p:sldId id="441" r:id="rId16"/>
    <p:sldId id="548" r:id="rId17"/>
    <p:sldId id="314" r:id="rId18"/>
    <p:sldId id="554" r:id="rId19"/>
  </p:sldIdLst>
  <p:sldSz cx="9144000" cy="5143500" type="screen16x9"/>
  <p:notesSz cx="6858000" cy="9144000"/>
  <p:embeddedFontLst>
    <p:embeddedFont>
      <p:font typeface="ＭＳ Ｐゴシック" panose="020B0600070205080204" pitchFamily="34" charset="-128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Gill Sans MT" panose="020B0502020104020203" pitchFamily="34" charset="0"/>
      <p:regular r:id="rId32"/>
      <p:bold r:id="rId33"/>
      <p:italic r:id="rId34"/>
      <p:boldItalic r:id="rId35"/>
    </p:embeddedFont>
    <p:embeddedFont>
      <p:font typeface="Montserrat" panose="020B0604020202020204" charset="0"/>
      <p:regular r:id="rId36"/>
      <p:bold r:id="rId37"/>
      <p:italic r:id="rId38"/>
      <p:boldItalic r:id="rId39"/>
    </p:embeddedFont>
    <p:embeddedFont>
      <p:font typeface="Montserrat ExtraBold" panose="020B0604020202020204" charset="0"/>
      <p:bold r:id="rId40"/>
      <p:italic r:id="rId41"/>
      <p:boldItalic r:id="rId42"/>
    </p:embeddedFont>
    <p:embeddedFont>
      <p:font typeface="Playfair Display" panose="020B0604020202020204" charset="0"/>
      <p:regular r:id="rId43"/>
      <p:bold r:id="rId44"/>
      <p:italic r:id="rId45"/>
      <p:boldItalic r:id="rId46"/>
    </p:embeddedFont>
    <p:embeddedFont>
      <p:font typeface="Times" panose="02020603050405020304" pitchFamily="18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15">
          <p15:clr>
            <a:srgbClr val="9AA0A6"/>
          </p15:clr>
        </p15:guide>
        <p15:guide id="2" orient="horz" pos="397">
          <p15:clr>
            <a:srgbClr val="9AA0A6"/>
          </p15:clr>
        </p15:guide>
        <p15:guide id="3" orient="horz" pos="56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6A3A"/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6799BC7-5FE3-4C5E-988A-3D5249459814}">
  <a:tblStyle styleId="{16799BC7-5FE3-4C5E-988A-3D52494598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6291"/>
  </p:normalViewPr>
  <p:slideViewPr>
    <p:cSldViewPr snapToGrid="0">
      <p:cViewPr varScale="1">
        <p:scale>
          <a:sx n="114" d="100"/>
          <a:sy n="114" d="100"/>
        </p:scale>
        <p:origin x="374" y="91"/>
      </p:cViewPr>
      <p:guideLst>
        <p:guide pos="315"/>
        <p:guide orient="horz" pos="397"/>
        <p:guide orient="horz" pos="5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3976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3393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AA981-D602-4AE0-A96A-6EA1BFAC464A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5233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285475" y="1500525"/>
            <a:ext cx="3740400" cy="68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7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285475" y="2757075"/>
            <a:ext cx="2904900" cy="8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2"/>
          </p:nvPr>
        </p:nvSpPr>
        <p:spPr>
          <a:xfrm>
            <a:off x="4285475" y="1947025"/>
            <a:ext cx="3852000" cy="6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720000" y="2046675"/>
            <a:ext cx="38520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000" y="2571700"/>
            <a:ext cx="3468000" cy="8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945525"/>
            <a:ext cx="11337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FE75B-DF62-44F1-A8BA-640D20FE23B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08/04/2021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492500" y="4030267"/>
            <a:ext cx="28956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55493-E2C2-4504-B4CB-EDBA07EC063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83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20A8E-EA8B-4465-A9CC-37CDA36D3EB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08/04/2021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72DCE-757B-4C69-9DF8-5896FF576BF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9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47450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76" r:id="rId3"/>
    <p:sldLayoutId id="214748367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11" Type="http://schemas.openxmlformats.org/officeDocument/2006/relationships/image" Target="../media/image7.tiff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jpg"/><Relationship Id="rId11" Type="http://schemas.openxmlformats.org/officeDocument/2006/relationships/image" Target="../media/image7.tiff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6" Type="http://schemas.openxmlformats.org/officeDocument/2006/relationships/image" Target="../media/image2.jp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2.emf"/><Relationship Id="rId11" Type="http://schemas.openxmlformats.org/officeDocument/2006/relationships/image" Target="../media/image2.jpg"/><Relationship Id="rId5" Type="http://schemas.openxmlformats.org/officeDocument/2006/relationships/hyperlink" Target="mailto:contact@geodae.sante.gouv.fr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s://geodae.atlasante.fr/apropos" TargetMode="Externa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2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7.tiff"/><Relationship Id="rId5" Type="http://schemas.openxmlformats.org/officeDocument/2006/relationships/audio" Target="../media/media8.m4a"/><Relationship Id="rId10" Type="http://schemas.openxmlformats.org/officeDocument/2006/relationships/image" Target="../media/image1.png"/><Relationship Id="rId4" Type="http://schemas.microsoft.com/office/2007/relationships/media" Target="../media/media8.m4a"/><Relationship Id="rId9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jp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jp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jpe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8.jpeg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jpg"/><Relationship Id="rId5" Type="http://schemas.openxmlformats.org/officeDocument/2006/relationships/image" Target="../media/image7.tiff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4.emf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microsoft.com/office/2007/relationships/media" Target="../media/media18.m4a"/><Relationship Id="rId1" Type="http://schemas.openxmlformats.org/officeDocument/2006/relationships/audio" Target="NULL" TargetMode="External"/><Relationship Id="rId6" Type="http://schemas.openxmlformats.org/officeDocument/2006/relationships/image" Target="../media/image2.jpg"/><Relationship Id="rId11" Type="http://schemas.openxmlformats.org/officeDocument/2006/relationships/image" Target="../media/image7.tiff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>
            <a:spLocks noGrp="1"/>
          </p:cNvSpPr>
          <p:nvPr>
            <p:ph type="subTitle" idx="1"/>
          </p:nvPr>
        </p:nvSpPr>
        <p:spPr>
          <a:xfrm>
            <a:off x="4138966" y="2569497"/>
            <a:ext cx="4459514" cy="20618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113" indent="0">
              <a:buSzPct val="150000"/>
            </a:pPr>
            <a:r>
              <a:rPr lang="fr-FR" sz="1400" b="1" dirty="0"/>
              <a:t>Mr Jean-Louis COULON </a:t>
            </a:r>
            <a:endParaRPr lang="fr-FR" sz="1400" dirty="0"/>
          </a:p>
          <a:p>
            <a:pPr marL="11113" indent="0">
              <a:spcAft>
                <a:spcPts val="600"/>
              </a:spcAft>
            </a:pPr>
            <a:r>
              <a:rPr lang="fr-FR" sz="1400" dirty="0"/>
              <a:t>Président de CIRCODEF </a:t>
            </a:r>
            <a:endParaRPr lang="en-GB" sz="1400" dirty="0">
              <a:solidFill>
                <a:srgbClr val="000000"/>
              </a:solidFill>
            </a:endParaRPr>
          </a:p>
          <a:p>
            <a:pPr marL="11113" lvl="0" indent="0">
              <a:buSzPct val="150000"/>
            </a:pPr>
            <a:r>
              <a:rPr lang="fr-FR" sz="1400" b="1" dirty="0"/>
              <a:t>Dr Bruno THOMAS-LAMOTTE</a:t>
            </a:r>
          </a:p>
          <a:p>
            <a:pPr marL="11113" lvl="0" indent="0">
              <a:spcAft>
                <a:spcPts val="600"/>
              </a:spcAft>
            </a:pPr>
            <a:r>
              <a:rPr lang="fr-FR" sz="1400" dirty="0"/>
              <a:t>Président d’</a:t>
            </a:r>
            <a:r>
              <a:rPr lang="fr-FR" sz="1400" dirty="0" err="1"/>
              <a:t>ARLoD</a:t>
            </a:r>
            <a:r>
              <a:rPr lang="fr-FR" sz="1400" dirty="0"/>
              <a:t> </a:t>
            </a:r>
          </a:p>
          <a:p>
            <a:pPr marL="11113" lvl="0" indent="0">
              <a:buSzPct val="150000"/>
            </a:pPr>
            <a:r>
              <a:rPr lang="fr-FR" sz="1400" b="1" dirty="0"/>
              <a:t>Dr </a:t>
            </a:r>
            <a:r>
              <a:rPr lang="fr-FR" sz="1400" b="1" dirty="0" err="1"/>
              <a:t>Nordine</a:t>
            </a:r>
            <a:r>
              <a:rPr lang="fr-FR" sz="1400" b="1" dirty="0"/>
              <a:t> BENAMEUR </a:t>
            </a:r>
            <a:endParaRPr sz="1400" b="1" dirty="0">
              <a:solidFill>
                <a:srgbClr val="000000"/>
              </a:solidFill>
            </a:endParaRPr>
          </a:p>
          <a:p>
            <a:pPr marL="11113" indent="0"/>
            <a:r>
              <a:rPr lang="fr-FR" sz="1400" dirty="0"/>
              <a:t>SAMU du Nord – Responsable du Centre d’Expertise de la Mort Subite - Nord de France Institut Cœur Poumon, CHU Lille</a:t>
            </a:r>
            <a:endParaRPr sz="14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52F9F63-EFE1-8B4A-A31B-75E89AF8C1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40822" y="4083759"/>
            <a:ext cx="812800" cy="812800"/>
          </a:xfrm>
          <a:prstGeom prst="rect">
            <a:avLst/>
          </a:prstGeom>
        </p:spPr>
      </p:pic>
      <p:sp>
        <p:nvSpPr>
          <p:cNvPr id="23" name="Google Shape;137;p29">
            <a:extLst>
              <a:ext uri="{FF2B5EF4-FFF2-40B4-BE49-F238E27FC236}">
                <a16:creationId xmlns:a16="http://schemas.microsoft.com/office/drawing/2014/main" id="{E585661D-33EF-5A47-8461-7A4524E6D285}"/>
              </a:ext>
            </a:extLst>
          </p:cNvPr>
          <p:cNvSpPr/>
          <p:nvPr/>
        </p:nvSpPr>
        <p:spPr>
          <a:xfrm>
            <a:off x="268385" y="259800"/>
            <a:ext cx="3188400" cy="4623900"/>
          </a:xfrm>
          <a:prstGeom prst="rect">
            <a:avLst/>
          </a:prstGeom>
          <a:solidFill>
            <a:srgbClr val="CF032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725987A-FF7C-8748-8445-9F0269385625}"/>
              </a:ext>
            </a:extLst>
          </p:cNvPr>
          <p:cNvSpPr/>
          <p:nvPr/>
        </p:nvSpPr>
        <p:spPr>
          <a:xfrm>
            <a:off x="1401668" y="3142828"/>
            <a:ext cx="925340" cy="92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8E2A3F7-2C49-2D4D-AF64-05015FE92B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631" y="4307093"/>
            <a:ext cx="1517188" cy="56641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35C5E11-2B87-6F46-BBBB-8363A97CD3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98" y="426593"/>
            <a:ext cx="2353374" cy="108919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8BC82B-6314-0645-BDE9-A1A0CD9FE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631" y="1748362"/>
            <a:ext cx="1709908" cy="1122924"/>
          </a:xfrm>
          <a:prstGeom prst="rect">
            <a:avLst/>
          </a:prstGeom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D67C2092-F606-704D-AF04-A4BD0DEE6CFD}"/>
              </a:ext>
            </a:extLst>
          </p:cNvPr>
          <p:cNvSpPr/>
          <p:nvPr/>
        </p:nvSpPr>
        <p:spPr>
          <a:xfrm>
            <a:off x="385667" y="3142827"/>
            <a:ext cx="925340" cy="92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4" descr="chrusamu">
            <a:extLst>
              <a:ext uri="{FF2B5EF4-FFF2-40B4-BE49-F238E27FC236}">
                <a16:creationId xmlns:a16="http://schemas.microsoft.com/office/drawing/2014/main" id="{AA586236-53A8-3B40-A281-28DDA9AF3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85" y="3043479"/>
            <a:ext cx="1124038" cy="11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 29" descr="F:\Logo CHU de Lille.jpg">
            <a:extLst>
              <a:ext uri="{FF2B5EF4-FFF2-40B4-BE49-F238E27FC236}">
                <a16:creationId xmlns:a16="http://schemas.microsoft.com/office/drawing/2014/main" id="{83AA919D-6E73-9548-826C-A82D3508EB1D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673" y="3174934"/>
            <a:ext cx="946334" cy="833963"/>
          </a:xfrm>
          <a:prstGeom prst="rect">
            <a:avLst/>
          </a:prstGeom>
          <a:ln>
            <a:solidFill>
              <a:srgbClr val="001F60"/>
            </a:solidFill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F0CB20B-8E12-4F45-97C6-77D642037D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6077" y="3127237"/>
            <a:ext cx="956522" cy="956522"/>
          </a:xfrm>
          <a:prstGeom prst="rect">
            <a:avLst/>
          </a:prstGeom>
        </p:spPr>
      </p:pic>
      <p:sp>
        <p:nvSpPr>
          <p:cNvPr id="36" name="Google Shape;136;p29">
            <a:extLst>
              <a:ext uri="{FF2B5EF4-FFF2-40B4-BE49-F238E27FC236}">
                <a16:creationId xmlns:a16="http://schemas.microsoft.com/office/drawing/2014/main" id="{4F4A1297-E354-644C-B07F-9014B6DC72BE}"/>
              </a:ext>
            </a:extLst>
          </p:cNvPr>
          <p:cNvSpPr/>
          <p:nvPr/>
        </p:nvSpPr>
        <p:spPr>
          <a:xfrm>
            <a:off x="3809346" y="844830"/>
            <a:ext cx="5118754" cy="390600"/>
          </a:xfrm>
          <a:prstGeom prst="rect">
            <a:avLst/>
          </a:prstGeom>
          <a:solidFill>
            <a:srgbClr val="D01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139;p29">
            <a:extLst>
              <a:ext uri="{FF2B5EF4-FFF2-40B4-BE49-F238E27FC236}">
                <a16:creationId xmlns:a16="http://schemas.microsoft.com/office/drawing/2014/main" id="{F4AC1DCE-B99D-644D-B0FE-42F9BA964272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785596" y="1436206"/>
            <a:ext cx="5201392" cy="6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113" indent="0"/>
            <a:r>
              <a:rPr lang="fr-FR" sz="1800" b="1" dirty="0"/>
              <a:t>Arrêt cardiaque et défibrillation précoce : </a:t>
            </a:r>
          </a:p>
          <a:p>
            <a:pPr marL="11113" indent="0"/>
            <a:r>
              <a:rPr lang="fr-FR" sz="1800" b="1" dirty="0"/>
              <a:t>où en sommes-nous en 2021 ? </a:t>
            </a:r>
            <a:endParaRPr lang="fr-FR" sz="1800" dirty="0"/>
          </a:p>
          <a:p>
            <a:pPr marL="11113" indent="0"/>
            <a:r>
              <a:rPr lang="fr-FR" sz="1800" b="1" dirty="0"/>
              <a:t>Questions et réponses </a:t>
            </a:r>
            <a:r>
              <a:rPr lang="fr-FR" sz="1800" dirty="0"/>
              <a:t> </a:t>
            </a:r>
            <a:endParaRPr sz="1800" dirty="0">
              <a:solidFill>
                <a:srgbClr val="CF0327"/>
              </a:solidFill>
            </a:endParaRPr>
          </a:p>
        </p:txBody>
      </p:sp>
      <p:cxnSp>
        <p:nvCxnSpPr>
          <p:cNvPr id="38" name="Google Shape;140;p29">
            <a:extLst>
              <a:ext uri="{FF2B5EF4-FFF2-40B4-BE49-F238E27FC236}">
                <a16:creationId xmlns:a16="http://schemas.microsoft.com/office/drawing/2014/main" id="{510BD42F-DE19-1C4F-BA3F-8237270FA14B}"/>
              </a:ext>
            </a:extLst>
          </p:cNvPr>
          <p:cNvCxnSpPr>
            <a:cxnSpLocks/>
          </p:cNvCxnSpPr>
          <p:nvPr/>
        </p:nvCxnSpPr>
        <p:spPr>
          <a:xfrm flipH="1">
            <a:off x="3833850" y="2353088"/>
            <a:ext cx="274508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Google Shape;143;p29">
            <a:extLst>
              <a:ext uri="{FF2B5EF4-FFF2-40B4-BE49-F238E27FC236}">
                <a16:creationId xmlns:a16="http://schemas.microsoft.com/office/drawing/2014/main" id="{6B709B93-9B01-B74B-839B-F077C49ED5F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09346" y="844829"/>
            <a:ext cx="2874974" cy="4316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WEBINAIRE</a:t>
            </a:r>
            <a:r>
              <a:rPr lang="en-GB" sz="1800" dirty="0"/>
              <a:t> </a:t>
            </a:r>
            <a:endParaRPr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44"/>
    </mc:Choice>
    <mc:Fallback xmlns="">
      <p:transition spd="slow" advTm="46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/>
          <p:nvPr/>
        </p:nvSpPr>
        <p:spPr>
          <a:xfrm>
            <a:off x="3809346" y="844830"/>
            <a:ext cx="5118754" cy="390600"/>
          </a:xfrm>
          <a:prstGeom prst="rect">
            <a:avLst/>
          </a:prstGeom>
          <a:solidFill>
            <a:srgbClr val="D01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subTitle" idx="1"/>
          </p:nvPr>
        </p:nvSpPr>
        <p:spPr>
          <a:xfrm>
            <a:off x="4196031" y="2578356"/>
            <a:ext cx="4459514" cy="18293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600"/>
              </a:spcAft>
            </a:pPr>
            <a:r>
              <a:rPr lang="fr-FR" sz="1600" b="1" dirty="0"/>
              <a:t>Mr Jean-Louis COULON </a:t>
            </a:r>
            <a:endParaRPr lang="fr-FR" sz="1600" dirty="0"/>
          </a:p>
          <a:p>
            <a:pPr marL="0" lvl="0" indent="0">
              <a:spcAft>
                <a:spcPts val="600"/>
              </a:spcAft>
            </a:pPr>
            <a:r>
              <a:rPr lang="fr-FR" sz="1600" b="1" dirty="0"/>
              <a:t>Dr Bruno THOMAS-LAMOTTE </a:t>
            </a:r>
          </a:p>
          <a:p>
            <a:pPr marL="0" lvl="0" indent="0">
              <a:spcAft>
                <a:spcPts val="600"/>
              </a:spcAft>
            </a:pPr>
            <a:r>
              <a:rPr lang="fr-FR" sz="1600" b="1" dirty="0"/>
              <a:t>Dr </a:t>
            </a:r>
            <a:r>
              <a:rPr lang="fr-FR" sz="1600" b="1" dirty="0" err="1"/>
              <a:t>Nordine</a:t>
            </a:r>
            <a:r>
              <a:rPr lang="fr-FR" sz="1600" b="1" dirty="0"/>
              <a:t> BENAMEUR </a:t>
            </a:r>
          </a:p>
          <a:p>
            <a:pPr marL="0" lvl="0" indent="0"/>
            <a:endParaRPr lang="fr-FR" sz="1600" b="1" dirty="0">
              <a:solidFill>
                <a:srgbClr val="000000"/>
              </a:solidFill>
            </a:endParaRPr>
          </a:p>
          <a:p>
            <a:pPr marL="0" lvl="0" indent="0"/>
            <a:endParaRPr lang="fr-FR" sz="1600" b="1" dirty="0">
              <a:solidFill>
                <a:srgbClr val="FF0000"/>
              </a:solidFill>
            </a:endParaRPr>
          </a:p>
          <a:p>
            <a:pPr marL="0" lvl="0" indent="0"/>
            <a:r>
              <a:rPr lang="fr-FR" sz="1600" b="1" dirty="0">
                <a:solidFill>
                  <a:srgbClr val="FF0000"/>
                </a:solidFill>
              </a:rPr>
              <a:t>Aucun conflit d’intérêt</a:t>
            </a:r>
            <a:endParaRPr lang="fr-FR" dirty="0"/>
          </a:p>
          <a:p>
            <a:r>
              <a:rPr lang="fr-FR" dirty="0"/>
              <a:t>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29"/>
          <p:cNvSpPr txBox="1">
            <a:spLocks noGrp="1"/>
          </p:cNvSpPr>
          <p:nvPr>
            <p:ph type="subTitle" idx="2"/>
          </p:nvPr>
        </p:nvSpPr>
        <p:spPr>
          <a:xfrm>
            <a:off x="3785596" y="1436206"/>
            <a:ext cx="5201392" cy="6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113" indent="0"/>
            <a:r>
              <a:rPr lang="fr-FR" sz="1800" b="1" dirty="0"/>
              <a:t>Arrêt cardiaque et défibrillation précoce : </a:t>
            </a:r>
          </a:p>
          <a:p>
            <a:pPr marL="11113" indent="0"/>
            <a:r>
              <a:rPr lang="fr-FR" sz="1800" b="1" dirty="0"/>
              <a:t>où en sommes-nous en 2021 ? </a:t>
            </a:r>
            <a:endParaRPr lang="fr-FR" sz="1800" dirty="0"/>
          </a:p>
          <a:p>
            <a:pPr marL="11113" indent="0"/>
            <a:r>
              <a:rPr lang="fr-FR" sz="1800" b="1" dirty="0"/>
              <a:t>Questions et réponses </a:t>
            </a:r>
            <a:r>
              <a:rPr lang="fr-FR" sz="1800" dirty="0"/>
              <a:t> </a:t>
            </a:r>
            <a:endParaRPr sz="1800" dirty="0">
              <a:solidFill>
                <a:srgbClr val="CF0327"/>
              </a:solidFill>
            </a:endParaRPr>
          </a:p>
        </p:txBody>
      </p:sp>
      <p:cxnSp>
        <p:nvCxnSpPr>
          <p:cNvPr id="140" name="Google Shape;140;p29"/>
          <p:cNvCxnSpPr>
            <a:cxnSpLocks/>
          </p:cNvCxnSpPr>
          <p:nvPr/>
        </p:nvCxnSpPr>
        <p:spPr>
          <a:xfrm flipH="1">
            <a:off x="3833850" y="2353088"/>
            <a:ext cx="274508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" name="Google Shape;143;p29"/>
          <p:cNvSpPr txBox="1">
            <a:spLocks noGrp="1"/>
          </p:cNvSpPr>
          <p:nvPr>
            <p:ph type="ctrTitle"/>
          </p:nvPr>
        </p:nvSpPr>
        <p:spPr>
          <a:xfrm>
            <a:off x="3809346" y="844829"/>
            <a:ext cx="2874974" cy="4316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WEBINAIRE</a:t>
            </a:r>
            <a:r>
              <a:rPr lang="en-GB" sz="1800" dirty="0"/>
              <a:t> </a:t>
            </a:r>
            <a:endParaRPr sz="1800" dirty="0">
              <a:solidFill>
                <a:schemeClr val="accent2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575216A-6C88-6B48-980B-6DD9E04398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  <p:sp>
        <p:nvSpPr>
          <p:cNvPr id="30" name="Google Shape;137;p29">
            <a:extLst>
              <a:ext uri="{FF2B5EF4-FFF2-40B4-BE49-F238E27FC236}">
                <a16:creationId xmlns:a16="http://schemas.microsoft.com/office/drawing/2014/main" id="{6F07D32F-585F-EB4B-BBB8-1A5FAC62780E}"/>
              </a:ext>
            </a:extLst>
          </p:cNvPr>
          <p:cNvSpPr/>
          <p:nvPr/>
        </p:nvSpPr>
        <p:spPr>
          <a:xfrm>
            <a:off x="268385" y="259800"/>
            <a:ext cx="3188400" cy="4623900"/>
          </a:xfrm>
          <a:prstGeom prst="rect">
            <a:avLst/>
          </a:prstGeom>
          <a:solidFill>
            <a:srgbClr val="CF032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D9AABD4-1C83-5D40-B2EC-5DE7ED4515FC}"/>
              </a:ext>
            </a:extLst>
          </p:cNvPr>
          <p:cNvSpPr/>
          <p:nvPr/>
        </p:nvSpPr>
        <p:spPr>
          <a:xfrm>
            <a:off x="1401668" y="3142828"/>
            <a:ext cx="925340" cy="92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0682D1E-D45B-ED49-8519-D339E86385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631" y="4307093"/>
            <a:ext cx="1517188" cy="56641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8CC54C2-CCDD-9B44-B8CB-A3CD05532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98" y="426593"/>
            <a:ext cx="2353374" cy="108919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7A17F61-944E-ED44-9FA0-E066BD5D2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631" y="1748362"/>
            <a:ext cx="1709908" cy="1122924"/>
          </a:xfrm>
          <a:prstGeom prst="rect">
            <a:avLst/>
          </a:prstGeom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0F6EA8D0-D291-634D-B726-93027014256A}"/>
              </a:ext>
            </a:extLst>
          </p:cNvPr>
          <p:cNvSpPr/>
          <p:nvPr/>
        </p:nvSpPr>
        <p:spPr>
          <a:xfrm>
            <a:off x="385667" y="3142827"/>
            <a:ext cx="925340" cy="92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4" descr="chrusamu">
            <a:extLst>
              <a:ext uri="{FF2B5EF4-FFF2-40B4-BE49-F238E27FC236}">
                <a16:creationId xmlns:a16="http://schemas.microsoft.com/office/drawing/2014/main" id="{846CEC28-03D9-9140-9A66-586C756BF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85" y="3043479"/>
            <a:ext cx="1124038" cy="11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36" descr="F:\Logo CHU de Lille.jpg">
            <a:extLst>
              <a:ext uri="{FF2B5EF4-FFF2-40B4-BE49-F238E27FC236}">
                <a16:creationId xmlns:a16="http://schemas.microsoft.com/office/drawing/2014/main" id="{F9C24597-504D-CC44-B269-FE213E865697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673" y="3174934"/>
            <a:ext cx="946334" cy="833963"/>
          </a:xfrm>
          <a:prstGeom prst="rect">
            <a:avLst/>
          </a:prstGeom>
          <a:ln>
            <a:solidFill>
              <a:srgbClr val="001F60"/>
            </a:solidFill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3B05237-FDF5-5B44-96D9-89D70BCE72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6077" y="3127237"/>
            <a:ext cx="956522" cy="95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2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6"/>
    </mc:Choice>
    <mc:Fallback xmlns="">
      <p:transition spd="slow" advTm="12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6443C9F8-E347-0844-BCEA-34C59F0B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922" y="1887979"/>
            <a:ext cx="7290109" cy="2201021"/>
          </a:xfrm>
        </p:spPr>
        <p:txBody>
          <a:bodyPr/>
          <a:lstStyle/>
          <a:p>
            <a:pPr algn="ctr"/>
            <a:r>
              <a:rPr lang="fr-FR" sz="1600" b="1" dirty="0"/>
              <a:t>Objectif CIRCODEF</a:t>
            </a:r>
          </a:p>
          <a:p>
            <a:pPr algn="just"/>
            <a:endParaRPr lang="fr-FR" sz="1400" b="1" dirty="0"/>
          </a:p>
          <a:p>
            <a:pPr marL="269875" indent="-258763" algn="just">
              <a:buFont typeface="Arial" panose="020B0604020202020204" pitchFamily="34" charset="0"/>
              <a:buChar char="•"/>
            </a:pPr>
            <a:r>
              <a:rPr lang="fr-FR" sz="1400" b="1" dirty="0"/>
              <a:t>Mettre en commun leurs connaissances pour lutter contre la mort subite cardiaque, </a:t>
            </a:r>
            <a:r>
              <a:rPr lang="fr-FR" sz="1400" dirty="0"/>
              <a:t>notamment en élaborant des informations et recommandations relatives aux défibrillateurs automatisés externes (DAE).</a:t>
            </a:r>
          </a:p>
          <a:p>
            <a:pPr marL="269875" indent="-258763" algn="just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69875" indent="-258763" algn="just">
              <a:buFont typeface="Arial" panose="020B0604020202020204" pitchFamily="34" charset="0"/>
              <a:buChar char="•"/>
            </a:pPr>
            <a:r>
              <a:rPr lang="fr-FR" sz="1400" b="1" dirty="0"/>
              <a:t>Membres de CIRCODEF </a:t>
            </a:r>
            <a:r>
              <a:rPr lang="fr-FR" sz="1400" dirty="0"/>
              <a:t>: </a:t>
            </a:r>
            <a:r>
              <a:rPr lang="fr-FR" sz="1400" b="1" dirty="0"/>
              <a:t>entreprises, associations ou personnes </a:t>
            </a:r>
            <a:r>
              <a:rPr lang="fr-FR" sz="1400" dirty="0"/>
              <a:t>dont l’engagement ou l’activité porte directement ou indirectement sur le domaine des DAE et, plus largement, celui du secourisme.</a:t>
            </a:r>
          </a:p>
          <a:p>
            <a:pPr algn="just"/>
            <a:endParaRPr lang="fr-FR" sz="1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0A1F96-21C9-9D48-8B2F-8071D50A263C}"/>
              </a:ext>
            </a:extLst>
          </p:cNvPr>
          <p:cNvSpPr txBox="1"/>
          <p:nvPr/>
        </p:nvSpPr>
        <p:spPr>
          <a:xfrm>
            <a:off x="3208712" y="4588625"/>
            <a:ext cx="494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Webinaire jeudi 8 avril 11 heures – Jean-Louis COULON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5FE2A5C-F3CB-4E7A-AA62-B5E1D72007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76388A-7273-B047-A175-C6C79DBA5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A78138A-65B7-8941-9AEC-B539ED46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12613"/>
            <a:ext cx="9143999" cy="375366"/>
          </a:xfrm>
        </p:spPr>
        <p:txBody>
          <a:bodyPr/>
          <a:lstStyle/>
          <a:p>
            <a:pPr algn="ctr"/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Association (Loi 1901) à but non lucratif.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E3FAD5-FBB0-3E43-86C3-BE41E8918F2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8034" y="102339"/>
            <a:ext cx="3017420" cy="13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28"/>
    </mc:Choice>
    <mc:Fallback xmlns="">
      <p:transition spd="slow" advTm="30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4393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6443C9F8-E347-0844-BCEA-34C59F0B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922" y="1836589"/>
            <a:ext cx="7290109" cy="2224772"/>
          </a:xfrm>
        </p:spPr>
        <p:txBody>
          <a:bodyPr/>
          <a:lstStyle/>
          <a:p>
            <a:pPr algn="ctr"/>
            <a:r>
              <a:rPr lang="fr-FR" sz="1600" b="1" dirty="0"/>
              <a:t>CIRCODEF - des valeurs communes</a:t>
            </a:r>
          </a:p>
          <a:p>
            <a:pPr algn="ctr"/>
            <a:r>
              <a:rPr lang="fr-FR" sz="1400" b="1" dirty="0"/>
              <a:t> </a:t>
            </a:r>
          </a:p>
          <a:p>
            <a:pPr algn="ctr"/>
            <a:endParaRPr lang="fr-FR" sz="1400" dirty="0"/>
          </a:p>
          <a:p>
            <a:pPr marL="187325" lvl="0" indent="-176213">
              <a:buFont typeface="Arial" panose="020B0604020202020204" pitchFamily="34" charset="0"/>
              <a:buChar char="•"/>
            </a:pPr>
            <a:r>
              <a:rPr lang="fr-FR" sz="1400" b="1" dirty="0"/>
              <a:t>Nécessité de l’amélioration de la prise en charge de l’arrêt cardiaque et l’initiation/formation aux gestes qui sauvent</a:t>
            </a:r>
          </a:p>
          <a:p>
            <a:pPr marL="187325" lvl="0" indent="-176213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187325" lvl="0" indent="-176213">
              <a:buFont typeface="Arial" panose="020B0604020202020204" pitchFamily="34" charset="0"/>
              <a:buChar char="•"/>
            </a:pPr>
            <a:r>
              <a:rPr lang="fr-FR" sz="1400" b="1" dirty="0"/>
              <a:t>Soutien à la base nationale des DAE, </a:t>
            </a:r>
            <a:r>
              <a:rPr lang="fr-FR" sz="1400" b="1" dirty="0" err="1"/>
              <a:t>Géo’DAE</a:t>
            </a:r>
            <a:endParaRPr lang="fr-FR" sz="1400" b="1" dirty="0"/>
          </a:p>
          <a:p>
            <a:pPr marL="187325" lvl="0" indent="-176213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187325" lvl="0" indent="-176213">
              <a:buFont typeface="Arial" panose="020B0604020202020204" pitchFamily="34" charset="0"/>
              <a:buChar char="•"/>
            </a:pPr>
            <a:r>
              <a:rPr lang="fr-FR" sz="1400" b="1" dirty="0"/>
              <a:t>Maintenance effective des défibrillateurs.</a:t>
            </a:r>
          </a:p>
          <a:p>
            <a:endParaRPr lang="fr-FR" sz="1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0A1F96-21C9-9D48-8B2F-8071D50A263C}"/>
              </a:ext>
            </a:extLst>
          </p:cNvPr>
          <p:cNvSpPr txBox="1"/>
          <p:nvPr/>
        </p:nvSpPr>
        <p:spPr>
          <a:xfrm>
            <a:off x="3208712" y="4588625"/>
            <a:ext cx="494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Webinaire jeudi 8 avril 11 heures – Jean-Louis COULON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EBE9FB3-ECC0-4004-9560-86B7AFB044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D6B1A5AF-901F-004E-89E9-604055D7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12613"/>
            <a:ext cx="9143999" cy="375366"/>
          </a:xfrm>
        </p:spPr>
        <p:txBody>
          <a:bodyPr/>
          <a:lstStyle/>
          <a:p>
            <a:pPr algn="ctr"/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Association (Loi 1901) à but non lucratif.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DD2DFBB-379B-0743-98E8-47448B01F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ED1C5-3135-1E4D-86DA-C944D3DBF27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8034" y="102339"/>
            <a:ext cx="3017420" cy="13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5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73"/>
    </mc:Choice>
    <mc:Fallback xmlns="">
      <p:transition spd="slow" advTm="73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E0A1F96-21C9-9D48-8B2F-8071D50A263C}"/>
              </a:ext>
            </a:extLst>
          </p:cNvPr>
          <p:cNvSpPr txBox="1"/>
          <p:nvPr/>
        </p:nvSpPr>
        <p:spPr>
          <a:xfrm>
            <a:off x="2308855" y="4536473"/>
            <a:ext cx="4946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Webinaire jeudi 8 avril 11 heures – Jean-Louis COULON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43C9F8-E347-0844-BCEA-34C59F0B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-982282"/>
            <a:ext cx="4526744" cy="1967077"/>
          </a:xfrm>
        </p:spPr>
        <p:txBody>
          <a:bodyPr/>
          <a:lstStyle/>
          <a:p>
            <a:r>
              <a:rPr lang="fr-FR" sz="1200" b="1" dirty="0"/>
              <a:t>N’oubliez pas de participez à l’enquête CIRCODEF</a:t>
            </a:r>
          </a:p>
          <a:p>
            <a:endParaRPr lang="fr-FR" sz="1200" b="1" dirty="0"/>
          </a:p>
          <a:p>
            <a:endParaRPr lang="fr-FR" sz="1200" b="1" dirty="0"/>
          </a:p>
          <a:p>
            <a:r>
              <a:rPr lang="fr-FR" sz="1200" b="1" dirty="0"/>
              <a:t>organisée à l’occasion de Secours Expo Live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0885A2E-5573-43ED-82BB-CFBD8E656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AEFA66-DB4C-5F43-8614-EC86DB1568F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8034" y="102339"/>
            <a:ext cx="3017420" cy="139652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BDB1D8-D2D0-8742-87F4-BAD0CAE99977}"/>
              </a:ext>
            </a:extLst>
          </p:cNvPr>
          <p:cNvGrpSpPr/>
          <p:nvPr/>
        </p:nvGrpSpPr>
        <p:grpSpPr>
          <a:xfrm>
            <a:off x="3226729" y="2185560"/>
            <a:ext cx="5687773" cy="1860863"/>
            <a:chOff x="1420079" y="2502347"/>
            <a:chExt cx="5687773" cy="186086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2D522B6-9F40-B843-A427-3A3CCEE3CE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5437" r="4764" b="1815"/>
            <a:stretch/>
          </p:blipFill>
          <p:spPr>
            <a:xfrm>
              <a:off x="4244813" y="2934249"/>
              <a:ext cx="2795379" cy="135930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684E8C9-F82A-3440-8CAA-73C3F4F60A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" t="15143" r="798" b="43434"/>
            <a:stretch/>
          </p:blipFill>
          <p:spPr>
            <a:xfrm>
              <a:off x="1420079" y="3003909"/>
              <a:ext cx="3004845" cy="135930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0897D4-A398-6940-8517-AC26A1AA8B9E}"/>
                </a:ext>
              </a:extLst>
            </p:cNvPr>
            <p:cNvSpPr/>
            <p:nvPr/>
          </p:nvSpPr>
          <p:spPr>
            <a:xfrm>
              <a:off x="1420079" y="2507037"/>
              <a:ext cx="5687773" cy="1856173"/>
            </a:xfrm>
            <a:prstGeom prst="rect">
              <a:avLst/>
            </a:prstGeom>
            <a:noFill/>
            <a:ln>
              <a:solidFill>
                <a:srgbClr val="1F6A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F371EC-7772-FE4A-8C73-8C2CC41ACA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" t="1" r="798" b="87302"/>
            <a:stretch/>
          </p:blipFill>
          <p:spPr>
            <a:xfrm>
              <a:off x="2761543" y="2503860"/>
              <a:ext cx="3004845" cy="41663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3B79F2-5CA5-F846-B4B8-4E2969C0061A}"/>
                </a:ext>
              </a:extLst>
            </p:cNvPr>
            <p:cNvSpPr/>
            <p:nvPr/>
          </p:nvSpPr>
          <p:spPr>
            <a:xfrm>
              <a:off x="1420079" y="2502347"/>
              <a:ext cx="1354871" cy="418654"/>
            </a:xfrm>
            <a:prstGeom prst="rect">
              <a:avLst/>
            </a:prstGeom>
            <a:solidFill>
              <a:srgbClr val="1F6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750D0CF-18D6-0149-9B6A-B027EA52DE97}"/>
                </a:ext>
              </a:extLst>
            </p:cNvPr>
            <p:cNvSpPr/>
            <p:nvPr/>
          </p:nvSpPr>
          <p:spPr>
            <a:xfrm>
              <a:off x="5746278" y="2502347"/>
              <a:ext cx="1354871" cy="418654"/>
            </a:xfrm>
            <a:prstGeom prst="rect">
              <a:avLst/>
            </a:prstGeom>
            <a:solidFill>
              <a:srgbClr val="1F6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5E03F515-9EBE-3E4E-B8A2-C332EAB65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12613"/>
            <a:ext cx="9143999" cy="375366"/>
          </a:xfrm>
        </p:spPr>
        <p:txBody>
          <a:bodyPr/>
          <a:lstStyle/>
          <a:p>
            <a:pPr algn="ctr"/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Association (Loi 1901) à but non lucratif.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DF29AB2-3735-8E4F-95B3-FB8C34F48F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458356E-DB73-624D-BFE2-96F94469E5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082213">
            <a:off x="-32794" y="1607274"/>
            <a:ext cx="3505683" cy="2290002"/>
          </a:xfrm>
          <a:prstGeom prst="rect">
            <a:avLst/>
          </a:prstGeom>
          <a:effectLst>
            <a:glow rad="114300">
              <a:srgbClr val="1F6A3A">
                <a:alpha val="13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54374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89"/>
    </mc:Choice>
    <mc:Fallback xmlns="">
      <p:transition spd="slow" advTm="36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386B42-EED3-BC4D-9F7C-77A45C6CC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12613"/>
            <a:ext cx="9143999" cy="375366"/>
          </a:xfrm>
        </p:spPr>
        <p:txBody>
          <a:bodyPr/>
          <a:lstStyle/>
          <a:p>
            <a:pPr algn="ctr"/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Association (Loi 1901) à but non lucratif.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43C9F8-E347-0844-BCEA-34C59F0B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945" y="1955757"/>
            <a:ext cx="7290109" cy="2249712"/>
          </a:xfrm>
        </p:spPr>
        <p:txBody>
          <a:bodyPr/>
          <a:lstStyle/>
          <a:p>
            <a:pPr algn="ctr"/>
            <a:endParaRPr lang="fr-FR" sz="800" dirty="0"/>
          </a:p>
          <a:p>
            <a:pPr algn="ctr"/>
            <a:r>
              <a:rPr lang="fr-FR" sz="1200" b="1" dirty="0"/>
              <a:t>Objectif </a:t>
            </a:r>
            <a:r>
              <a:rPr lang="fr-FR" sz="1200" b="1" dirty="0" err="1"/>
              <a:t>ARLoD</a:t>
            </a:r>
            <a:r>
              <a:rPr lang="fr-FR" sz="1200" b="1" dirty="0"/>
              <a:t> :</a:t>
            </a:r>
          </a:p>
          <a:p>
            <a:pPr algn="ctr"/>
            <a:endParaRPr lang="fr-FR" sz="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200" b="1" dirty="0"/>
              <a:t>Recenser et localiser les DAE pour que les services d’urgence puissent indiquer aux témoins d’un arrêt cardiaque où se trouve le défibrillateur le plus proche</a:t>
            </a:r>
          </a:p>
          <a:p>
            <a:endParaRPr lang="fr-FR" sz="800" b="1" dirty="0"/>
          </a:p>
          <a:p>
            <a:endParaRPr lang="fr-FR" sz="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200" b="1" dirty="0"/>
              <a:t>2018 : Loi ‘’défibrillateur’’</a:t>
            </a:r>
          </a:p>
          <a:p>
            <a:endParaRPr lang="fr-FR" sz="800" b="1" dirty="0"/>
          </a:p>
          <a:p>
            <a:pPr marL="742950" lvl="1" indent="-171450">
              <a:buFont typeface="Arial" panose="020B0604020202020204" pitchFamily="34" charset="0"/>
              <a:buChar char="•"/>
            </a:pPr>
            <a:r>
              <a:rPr lang="fr-FR" sz="800" b="1" dirty="0"/>
              <a:t>Définition des Établissements Recevant du Public (ERP) devant s’équiper </a:t>
            </a:r>
          </a:p>
          <a:p>
            <a:pPr lvl="1">
              <a:buFontTx/>
              <a:buChar char="-"/>
            </a:pPr>
            <a:endParaRPr lang="fr-FR" sz="600" b="1" dirty="0"/>
          </a:p>
          <a:p>
            <a:pPr marL="742950" lvl="1" indent="-171450">
              <a:buFont typeface="Arial" panose="020B0604020202020204" pitchFamily="34" charset="0"/>
              <a:buChar char="•"/>
            </a:pPr>
            <a:r>
              <a:rPr lang="fr-FR" sz="800" b="1" dirty="0"/>
              <a:t>Création d’une base de données nationale des défibrillateurs </a:t>
            </a:r>
            <a:r>
              <a:rPr lang="fr-FR" sz="800" b="1" dirty="0" err="1"/>
              <a:t>Géo’DAE</a:t>
            </a:r>
            <a:endParaRPr lang="fr-FR" sz="800" b="1" dirty="0"/>
          </a:p>
          <a:p>
            <a:pPr lvl="1">
              <a:buFontTx/>
              <a:buChar char="-"/>
            </a:pPr>
            <a:endParaRPr lang="fr-FR" sz="600" b="1" dirty="0"/>
          </a:p>
          <a:p>
            <a:pPr marL="742950" lvl="1" indent="-171450">
              <a:buFont typeface="Arial" panose="020B0604020202020204" pitchFamily="34" charset="0"/>
              <a:buChar char="•"/>
            </a:pPr>
            <a:r>
              <a:rPr lang="fr-FR" sz="800" b="1" dirty="0"/>
              <a:t>Exploitants des DAE : obligation de déclarer les DAE et responsable de la maintenance</a:t>
            </a:r>
          </a:p>
          <a:p>
            <a:endParaRPr lang="fr-FR" sz="1200" b="1" dirty="0"/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0A1F96-21C9-9D48-8B2F-8071D50A263C}"/>
              </a:ext>
            </a:extLst>
          </p:cNvPr>
          <p:cNvSpPr txBox="1"/>
          <p:nvPr/>
        </p:nvSpPr>
        <p:spPr>
          <a:xfrm>
            <a:off x="2308855" y="4536473"/>
            <a:ext cx="5253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Webinaire jeudi 8 avril 11 heures – Bruno THOMAS-LAMOTTE </a:t>
            </a:r>
          </a:p>
          <a:p>
            <a:pPr algn="ctr"/>
            <a:r>
              <a:rPr lang="fr-FR" dirty="0" err="1"/>
              <a:t>www.arlod.fr</a:t>
            </a:r>
            <a:r>
              <a:rPr lang="fr-FR" dirty="0"/>
              <a:t>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49FC5C2-2112-004F-904D-FE94A891B00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74.803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5DD113-E7E1-0E46-AD45-91CB50A4C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266" y="134623"/>
            <a:ext cx="2421468" cy="13808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61F105-D211-9F41-BDAC-B6008D50F7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98"/>
    </mc:Choice>
    <mc:Fallback xmlns="">
      <p:transition spd="slow" advTm="63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6443C9F8-E347-0844-BCEA-34C59F0B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7150" y="1887979"/>
            <a:ext cx="4340477" cy="2256141"/>
          </a:xfrm>
        </p:spPr>
        <p:txBody>
          <a:bodyPr/>
          <a:lstStyle/>
          <a:p>
            <a:r>
              <a:rPr lang="fr-FR" sz="1200" b="1" dirty="0"/>
              <a:t>• </a:t>
            </a:r>
            <a:r>
              <a:rPr lang="fr-FR" sz="1200" b="1" dirty="0" err="1"/>
              <a:t>Géo’DAE</a:t>
            </a:r>
            <a:r>
              <a:rPr lang="fr-FR" sz="1200" b="1" dirty="0"/>
              <a:t> : où en est la Direction Générale </a:t>
            </a:r>
          </a:p>
          <a:p>
            <a:r>
              <a:rPr lang="fr-FR" sz="1200" b="1" dirty="0"/>
              <a:t>de la Santé (DGS) ?</a:t>
            </a:r>
          </a:p>
          <a:p>
            <a:r>
              <a:rPr lang="fr-FR" dirty="0"/>
              <a:t> </a:t>
            </a:r>
          </a:p>
          <a:p>
            <a:r>
              <a:rPr lang="fr-FR" sz="1200" b="1" dirty="0"/>
              <a:t>• D’</a:t>
            </a:r>
            <a:r>
              <a:rPr lang="fr-FR" sz="1200" b="1" dirty="0" err="1"/>
              <a:t>ARLoD</a:t>
            </a:r>
            <a:r>
              <a:rPr lang="fr-FR" sz="1200" b="1" dirty="0"/>
              <a:t> à </a:t>
            </a:r>
            <a:r>
              <a:rPr lang="fr-FR" sz="1200" b="1" dirty="0" err="1"/>
              <a:t>Géo’DAE</a:t>
            </a:r>
            <a:r>
              <a:rPr lang="fr-FR" sz="1200" b="1" dirty="0"/>
              <a:t> ….</a:t>
            </a:r>
          </a:p>
          <a:p>
            <a:r>
              <a:rPr lang="fr-FR" dirty="0"/>
              <a:t> </a:t>
            </a:r>
          </a:p>
          <a:p>
            <a:r>
              <a:rPr lang="fr-FR" sz="1200" b="1" dirty="0"/>
              <a:t>• Qui peut et comment déclarer ? </a:t>
            </a:r>
          </a:p>
          <a:p>
            <a:endParaRPr lang="fr-FR" sz="1200" b="1" dirty="0"/>
          </a:p>
          <a:p>
            <a:r>
              <a:rPr lang="fr-FR" sz="12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Portail : </a:t>
            </a:r>
            <a:r>
              <a:rPr lang="fr-FR" sz="12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https://geodae.atlasante.fr/apropos</a:t>
            </a:r>
            <a:endParaRPr lang="fr-FR" sz="1200" b="1" dirty="0">
              <a:solidFill>
                <a:srgbClr val="FF0000"/>
              </a:solidFill>
            </a:endParaRPr>
          </a:p>
          <a:p>
            <a:endParaRPr lang="fr-FR" sz="800" dirty="0">
              <a:solidFill>
                <a:srgbClr val="FF0000"/>
              </a:solidFill>
            </a:endParaRPr>
          </a:p>
          <a:p>
            <a:r>
              <a:rPr lang="fr-FR" sz="1200" b="1" dirty="0"/>
              <a:t>Cellule Données : </a:t>
            </a:r>
            <a:r>
              <a:rPr lang="fr-FR" sz="1200" b="1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contact@geodae.sante.gouv.fr </a:t>
            </a:r>
            <a:r>
              <a:rPr lang="fr-FR" sz="1200" dirty="0">
                <a:solidFill>
                  <a:srgbClr val="0070C0"/>
                </a:solidFill>
              </a:rPr>
              <a:t> 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0E4110-E0D8-F34F-8E67-3C0C9C36C1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8331" y="1300537"/>
            <a:ext cx="1803400" cy="254242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A92D094-51CC-5745-B24C-841D13870C36}"/>
              </a:ext>
            </a:extLst>
          </p:cNvPr>
          <p:cNvGrpSpPr/>
          <p:nvPr/>
        </p:nvGrpSpPr>
        <p:grpSpPr>
          <a:xfrm>
            <a:off x="5782734" y="2032966"/>
            <a:ext cx="2648540" cy="1697952"/>
            <a:chOff x="5342467" y="2078181"/>
            <a:chExt cx="2220032" cy="142324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37D938-8045-D343-9FFC-E1CC94AB099D}"/>
                </a:ext>
              </a:extLst>
            </p:cNvPr>
            <p:cNvSpPr/>
            <p:nvPr/>
          </p:nvSpPr>
          <p:spPr>
            <a:xfrm>
              <a:off x="5342467" y="2078181"/>
              <a:ext cx="2220032" cy="1423240"/>
            </a:xfrm>
            <a:prstGeom prst="rect">
              <a:avLst/>
            </a:prstGeom>
            <a:noFill/>
            <a:ln>
              <a:solidFill>
                <a:srgbClr val="001F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83BD90F3-F5E6-624A-8DC3-69D6C7B29756}"/>
                </a:ext>
              </a:extLst>
            </p:cNvPr>
            <p:cNvGrpSpPr/>
            <p:nvPr/>
          </p:nvGrpSpPr>
          <p:grpSpPr>
            <a:xfrm>
              <a:off x="5455858" y="2109525"/>
              <a:ext cx="1991882" cy="1391896"/>
              <a:chOff x="5455858" y="2109525"/>
              <a:chExt cx="1991882" cy="1391896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4914D085-F67E-274B-99AA-8C3F6A43E5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61460" y="2109525"/>
                <a:ext cx="1986280" cy="1061896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6122182C-DD14-6D47-A42D-54FE047D98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55858" y="2872563"/>
                <a:ext cx="1986280" cy="628858"/>
              </a:xfrm>
              <a:prstGeom prst="rect">
                <a:avLst/>
              </a:prstGeom>
            </p:spPr>
          </p:pic>
        </p:grp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D037F88-B79C-8243-BF61-F988CB80B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3A7DEC4-DEC9-F243-8933-AA056036B6D1}"/>
              </a:ext>
            </a:extLst>
          </p:cNvPr>
          <p:cNvSpPr txBox="1"/>
          <p:nvPr/>
        </p:nvSpPr>
        <p:spPr>
          <a:xfrm>
            <a:off x="2308855" y="4536473"/>
            <a:ext cx="5253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Webinaire jeudi 8 avril 11 heures – Bruno THOMAS-LAMOTTE </a:t>
            </a:r>
          </a:p>
          <a:p>
            <a:pPr algn="ctr"/>
            <a:r>
              <a:rPr lang="fr-FR" dirty="0" err="1"/>
              <a:t>www.arlod.fr</a:t>
            </a:r>
            <a:r>
              <a:rPr lang="fr-FR" dirty="0"/>
              <a:t>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70316A-7F8B-D844-BACF-E518ABA66B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1266" y="134623"/>
            <a:ext cx="2421468" cy="1380814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2223EABD-C6E9-1645-87FD-A8DA099E1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12613"/>
            <a:ext cx="9143999" cy="375366"/>
          </a:xfrm>
        </p:spPr>
        <p:txBody>
          <a:bodyPr/>
          <a:lstStyle/>
          <a:p>
            <a:pPr algn="ctr"/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Association (Loi 1901) à but non lucratif.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B3B8A82-BE3B-F449-A1A8-B0128D6115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4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47"/>
    </mc:Choice>
    <mc:Fallback xmlns="">
      <p:transition spd="slow" advTm="38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C1383CF9-B5F8-E941-9683-3DFEB7BA6250}"/>
              </a:ext>
            </a:extLst>
          </p:cNvPr>
          <p:cNvGrpSpPr/>
          <p:nvPr/>
        </p:nvGrpSpPr>
        <p:grpSpPr>
          <a:xfrm>
            <a:off x="2324409" y="229579"/>
            <a:ext cx="1124038" cy="1124038"/>
            <a:chOff x="1874386" y="252275"/>
            <a:chExt cx="944699" cy="944699"/>
          </a:xfrm>
          <a:effectLst/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3A9FA99-B016-9C4C-B0ED-0C8F9C581DFE}"/>
                </a:ext>
              </a:extLst>
            </p:cNvPr>
            <p:cNvSpPr/>
            <p:nvPr/>
          </p:nvSpPr>
          <p:spPr>
            <a:xfrm>
              <a:off x="1972956" y="335772"/>
              <a:ext cx="777703" cy="777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Picture 4" descr="chrusamu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4386" y="252275"/>
              <a:ext cx="944699" cy="944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2" name="Titr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350818" y="1619356"/>
            <a:ext cx="7793182" cy="1682546"/>
          </a:xfrm>
        </p:spPr>
        <p:txBody>
          <a:bodyPr/>
          <a:lstStyle/>
          <a:p>
            <a:pPr algn="ctr" eaLnBrk="1" hangingPunct="1"/>
            <a:r>
              <a:rPr lang="fr-FR" b="1" kern="0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Arrêt </a:t>
            </a:r>
            <a:r>
              <a:rPr lang="fr-FR" b="1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b="1" kern="0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ardiaque Extrahospitalier et</a:t>
            </a:r>
            <a:br>
              <a:rPr lang="fr-FR" b="1" kern="0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kern="0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Défibrillation Précoce</a:t>
            </a:r>
            <a:br>
              <a:rPr lang="fr-FR" b="1" kern="0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kern="0" dirty="0">
                <a:solidFill>
                  <a:srgbClr val="00206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 L’Expérience du Nord »</a:t>
            </a: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5364" name="Sous-titre 2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2412206" y="6081713"/>
            <a:ext cx="4800600" cy="725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fr-FR" sz="75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50818" cy="5143500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 dirty="0">
              <a:solidFill>
                <a:prstClr val="white"/>
              </a:solidFill>
            </a:endParaRPr>
          </a:p>
        </p:txBody>
      </p:sp>
      <p:pic>
        <p:nvPicPr>
          <p:cNvPr id="9" name="Image 8" descr="F:\Logo CHU de Lille.jpg"/>
          <p:cNvPicPr/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15" y="343097"/>
            <a:ext cx="1017864" cy="896999"/>
          </a:xfrm>
          <a:prstGeom prst="rect">
            <a:avLst/>
          </a:prstGeom>
          <a:noFill/>
          <a:ln>
            <a:solidFill>
              <a:srgbClr val="002060"/>
            </a:solidFill>
          </a:ln>
          <a:effectLst/>
        </p:spPr>
      </p:pic>
      <p:sp>
        <p:nvSpPr>
          <p:cNvPr id="4" name="Rectangle 3"/>
          <p:cNvSpPr/>
          <p:nvPr/>
        </p:nvSpPr>
        <p:spPr>
          <a:xfrm>
            <a:off x="3654188" y="4715413"/>
            <a:ext cx="3265227" cy="409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rgbClr val="002060"/>
                </a:solidFill>
              </a:rPr>
              <a:t>Avril 2021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50818" y="3489156"/>
            <a:ext cx="7793182" cy="1039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cap="all" dirty="0">
                <a:solidFill>
                  <a:srgbClr val="002060"/>
                </a:solidFill>
                <a:latin typeface="Times New Roman" pitchFamily="18" charset="0"/>
              </a:rPr>
              <a:t>N BENAMEUR*,**  </a:t>
            </a:r>
          </a:p>
          <a:p>
            <a:pPr algn="ctr"/>
            <a:r>
              <a:rPr lang="fr-FR" sz="900" b="1" cap="all" dirty="0">
                <a:solidFill>
                  <a:srgbClr val="002060"/>
                </a:solidFill>
                <a:latin typeface="Times New Roman" pitchFamily="18" charset="0"/>
              </a:rPr>
              <a:t>		 </a:t>
            </a:r>
          </a:p>
          <a:p>
            <a:pPr algn="ctr"/>
            <a:endParaRPr lang="fr-FR" sz="900" b="1" cap="all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/>
            <a:r>
              <a:rPr lang="fr-FR" sz="750" cap="all" dirty="0">
                <a:solidFill>
                  <a:srgbClr val="002060"/>
                </a:solidFill>
              </a:rPr>
              <a:t>*        </a:t>
            </a:r>
            <a:r>
              <a:rPr lang="fr-FR" sz="750" cap="all" dirty="0">
                <a:solidFill>
                  <a:srgbClr val="002060"/>
                </a:solidFill>
                <a:cs typeface="Arial" panose="020B0604020202020204" pitchFamily="34" charset="0"/>
              </a:rPr>
              <a:t>SAMU du Nord</a:t>
            </a:r>
            <a:r>
              <a:rPr lang="fr-FR" sz="788" cap="all" dirty="0">
                <a:solidFill>
                  <a:srgbClr val="002060"/>
                </a:solidFill>
                <a:cs typeface="Arial" panose="020B0604020202020204" pitchFamily="34" charset="0"/>
              </a:rPr>
              <a:t>,  CESU du Nord, Pôle de l’urgence , CHU de Lille</a:t>
            </a:r>
            <a:br>
              <a:rPr lang="fr-FR" sz="788" cap="all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fr-FR" sz="788" cap="all" dirty="0">
                <a:solidFill>
                  <a:srgbClr val="002060"/>
                </a:solidFill>
                <a:cs typeface="Arial" panose="020B0604020202020204" pitchFamily="34" charset="0"/>
              </a:rPr>
              <a:t>**     Centre d’Expertise Mort Subite Nord de France, ICP, CHU Lille</a:t>
            </a:r>
          </a:p>
          <a:p>
            <a:pPr algn="ctr"/>
            <a:r>
              <a:rPr lang="fr-FR" sz="788" cap="all" dirty="0">
                <a:solidFill>
                  <a:srgbClr val="002060"/>
                </a:solidFill>
                <a:cs typeface="Arial" panose="020B0604020202020204" pitchFamily="34" charset="0"/>
              </a:rPr>
              <a:t>	 </a:t>
            </a:r>
          </a:p>
          <a:p>
            <a:pPr algn="ctr"/>
            <a:r>
              <a:rPr lang="fr-FR" sz="788" cap="all" dirty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endParaRPr lang="fr-FR" sz="8625" dirty="0">
              <a:solidFill>
                <a:prstClr val="black"/>
              </a:solidFill>
            </a:endParaRPr>
          </a:p>
        </p:txBody>
      </p:sp>
      <p:pic>
        <p:nvPicPr>
          <p:cNvPr id="6" name="media1.m4a" descr="media1.m4a">
            <a:hlinkClick r:id="" action="ppaction://media"/>
            <a:extLst>
              <a:ext uri="{FF2B5EF4-FFF2-40B4-BE49-F238E27FC236}">
                <a16:creationId xmlns:a16="http://schemas.microsoft.com/office/drawing/2014/main" id="{26A53235-5C19-C541-ABAE-2E169970EFA1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84487" y="4239890"/>
            <a:ext cx="812800" cy="8128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73E495-673D-F544-99F6-794BE6A168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9539" y="141534"/>
            <a:ext cx="1344954" cy="134495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748DE2-107F-684A-BA91-E733B160A1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00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71"/>
    </mc:Choice>
    <mc:Fallback xmlns="">
      <p:transition spd="slow" advTm="19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75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8072"/>
          </a:xfrm>
          <a:solidFill>
            <a:srgbClr val="002060"/>
          </a:solidFill>
          <a:ln w="38100">
            <a:noFill/>
          </a:ln>
        </p:spPr>
        <p:txBody>
          <a:bodyPr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ACEH en France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4856" y="897564"/>
            <a:ext cx="7246698" cy="3174374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27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46 000/an </a:t>
            </a:r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 algn="ctr">
              <a:buNone/>
            </a:pPr>
            <a:endParaRPr lang="fr-F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1998 la survie des ACEH était de </a:t>
            </a:r>
            <a:r>
              <a:rPr lang="fr-FR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1,5%</a:t>
            </a:r>
            <a:r>
              <a:rPr lang="fr-FR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France</a:t>
            </a:r>
          </a:p>
          <a:p>
            <a:pPr marL="0" indent="0">
              <a:buNone/>
            </a:pPr>
            <a:endParaRPr lang="fr-F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Après 2000 et l’avènement des Défibrillateurs Semi-Automatiques (DSA) la survie des ACEH était  </a:t>
            </a:r>
            <a:r>
              <a:rPr lang="fr-FR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3,4%</a:t>
            </a:r>
          </a:p>
          <a:p>
            <a:pPr marL="0" indent="0">
              <a:buNone/>
            </a:pPr>
            <a:r>
              <a:rPr lang="fr-FR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Jost D, </a:t>
            </a:r>
            <a:r>
              <a:rPr lang="fr-FR" sz="12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Défibrillation semi-automatique et entièrement automatique.</a:t>
            </a:r>
          </a:p>
          <a:p>
            <a:pPr marL="893763" indent="0">
              <a:buNone/>
            </a:pPr>
            <a:r>
              <a:rPr lang="fr-FR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EMC, Elsevier Masson Médecine d’urgence 2009, 2000-C-20</a:t>
            </a:r>
            <a:r>
              <a:rPr lang="fr-FR" sz="105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.$</a:t>
            </a:r>
            <a:r>
              <a:rPr lang="fr-FR" sz="105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fr-FR" sz="9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lvl="1" indent="0">
              <a:buNone/>
            </a:pPr>
            <a:r>
              <a:rPr lang="fr-FR" sz="9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5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Depuis  04 mai 2007 et la possibilité de d’utiliser un </a:t>
            </a:r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Défibrillateur Automatisé Externe</a:t>
            </a:r>
            <a:r>
              <a:rPr lang="fr-FR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(DAE) par tous la survie des ACEH  en France est de </a:t>
            </a:r>
            <a:r>
              <a:rPr lang="fr-FR" sz="15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</a:t>
            </a:r>
            <a:r>
              <a:rPr lang="fr-FR" sz="15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35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2018 </a:t>
            </a:r>
          </a:p>
          <a:p>
            <a:pPr marL="0" indent="0">
              <a:buNone/>
            </a:pPr>
            <a:r>
              <a:rPr lang="fr-FR" sz="105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Registre RéAC PY GEUGNAUD  « Séminaire ARLoD Mort Subite et Défibrillation précoce: les clefs de 	la réussite »  Ministère de la Santé Paris, 2018</a:t>
            </a:r>
            <a:endParaRPr lang="fr-FR" sz="75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sym typeface="ZapfDingbats" pitchFamily="82" charset="2"/>
            </a:endParaRPr>
          </a:p>
          <a:p>
            <a:pPr marL="0" indent="0">
              <a:buNone/>
            </a:pPr>
            <a:r>
              <a:rPr lang="fr-FR" sz="135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825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sym typeface="ZapfDingbats" pitchFamily="82" charset="2"/>
            </a:endParaRPr>
          </a:p>
          <a:p>
            <a:pPr lvl="1"/>
            <a:endParaRPr lang="fr-FR" sz="1200" i="1" dirty="0">
              <a:latin typeface="Calibri" panose="020F0502020204030204" pitchFamily="34" charset="0"/>
              <a:cs typeface="Calibri" panose="020F0502020204030204" pitchFamily="34" charset="0"/>
              <a:sym typeface="ZapfDingbats" pitchFamily="82" charset="2"/>
            </a:endParaRPr>
          </a:p>
          <a:p>
            <a:endParaRPr lang="fr-FR" sz="135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11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1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1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media2.m4a" descr="media2.m4a">
            <a:hlinkClick r:id="" action="ppaction://media"/>
            <a:extLst>
              <a:ext uri="{FF2B5EF4-FFF2-40B4-BE49-F238E27FC236}">
                <a16:creationId xmlns:a16="http://schemas.microsoft.com/office/drawing/2014/main" id="{86D8A88C-06B0-474B-96BD-40ADC04BD7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1000" y="4205817"/>
            <a:ext cx="812800" cy="8128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10787C-AE01-614A-BB60-7E9747F5B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4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99"/>
    </mc:Choice>
    <mc:Fallback xmlns="">
      <p:transition spd="slow" advTm="116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1121353"/>
            <a:ext cx="7696200" cy="2900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1988" lvl="1" indent="-257175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altLang="fr-FR" sz="18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48 069 ACEH médicaux  </a:t>
            </a:r>
            <a:r>
              <a:rPr lang="fr-FR" altLang="fr-FR" sz="1800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</a:t>
            </a:r>
            <a:endParaRPr lang="fr-FR" altLang="fr-FR" sz="1500" dirty="0">
              <a:solidFill>
                <a:srgbClr val="002060"/>
              </a:solidFill>
              <a:latin typeface="Cambria" panose="02040503050406030204" pitchFamily="18" charset="0"/>
              <a:ea typeface="ＭＳ Ｐゴシック" panose="020B0600070205080204" pitchFamily="34" charset="-128"/>
            </a:endParaRPr>
          </a:p>
          <a:p>
            <a:pPr marL="1347788" lvl="3" indent="-257175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altLang="fr-FR" sz="1500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- </a:t>
            </a:r>
            <a:r>
              <a:rPr lang="fr-FR" altLang="fr-FR" sz="15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Hommes = 64,9%</a:t>
            </a:r>
          </a:p>
          <a:p>
            <a:pPr marL="1347788" lvl="3" indent="-257175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altLang="fr-FR" sz="15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- AC à domicile = 74,4% </a:t>
            </a:r>
          </a:p>
          <a:p>
            <a:pPr marL="661988" lvl="1" indent="-257175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altLang="fr-FR" sz="18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 </a:t>
            </a:r>
            <a:r>
              <a:rPr lang="fr-FR" altLang="fr-FR" sz="18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Présence témoin : 74,7% </a:t>
            </a:r>
          </a:p>
          <a:p>
            <a:pPr marL="1004888" lvl="2" indent="-257175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fr-FR" altLang="fr-FR" sz="1500" dirty="0">
              <a:solidFill>
                <a:srgbClr val="002060"/>
              </a:solidFill>
              <a:latin typeface="Cambria" panose="02040503050406030204" pitchFamily="18" charset="0"/>
              <a:ea typeface="ＭＳ Ｐゴシック" panose="020B0600070205080204" pitchFamily="34" charset="-128"/>
            </a:endParaRPr>
          </a:p>
          <a:p>
            <a:pPr marL="559594" lvl="1" indent="-257175" algn="ctr" eaLnBrk="0" fontAlgn="base" hangingPunct="0">
              <a:spcBef>
                <a:spcPts val="413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endParaRPr lang="fr-FR" altLang="fr-FR" sz="1500" dirty="0">
              <a:solidFill>
                <a:srgbClr val="002060"/>
              </a:solidFill>
              <a:latin typeface="Cambria" panose="02040503050406030204" pitchFamily="18" charset="0"/>
              <a:ea typeface="ＭＳ Ｐゴシック" panose="020B0600070205080204" pitchFamily="34" charset="-128"/>
            </a:endParaRPr>
          </a:p>
          <a:p>
            <a:pPr marL="319088" indent="-257175" algn="ctr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altLang="fr-FR" sz="18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RCP immédiate = 37,1% des cas (dans 19,5% des cas / conseil </a:t>
            </a:r>
            <a:r>
              <a:rPr lang="fr-FR" altLang="fr-FR" sz="18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)</a:t>
            </a:r>
          </a:p>
          <a:p>
            <a:pPr marL="319088" indent="-257175" algn="ctr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fr-FR" altLang="fr-FR" sz="1800" dirty="0">
              <a:solidFill>
                <a:srgbClr val="002060"/>
              </a:solidFill>
              <a:latin typeface="Cambria" panose="02040503050406030204" pitchFamily="18" charset="0"/>
              <a:ea typeface="ＭＳ Ｐゴシック" panose="020B0600070205080204" pitchFamily="34" charset="-128"/>
              <a:sym typeface="Wingdings" panose="05000000000000000000" pitchFamily="2" charset="2"/>
            </a:endParaRPr>
          </a:p>
          <a:p>
            <a:pPr marL="61913" algn="ctr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FFFFFF"/>
              </a:buClr>
              <a:buSzPct val="80000"/>
              <a:defRPr/>
            </a:pPr>
            <a:r>
              <a:rPr lang="fr-FR" altLang="fr-FR" sz="1800" b="1" dirty="0">
                <a:solidFill>
                  <a:srgbClr val="00206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RCP  par témoin = 47,6%  des cas</a:t>
            </a:r>
          </a:p>
        </p:txBody>
      </p:sp>
      <p:pic>
        <p:nvPicPr>
          <p:cNvPr id="6" name="media3.m4a" descr="media3.m4a">
            <a:hlinkClick r:id="" action="ppaction://media"/>
            <a:extLst>
              <a:ext uri="{FF2B5EF4-FFF2-40B4-BE49-F238E27FC236}">
                <a16:creationId xmlns:a16="http://schemas.microsoft.com/office/drawing/2014/main" id="{F5F580EC-1831-4647-9CE4-5205F2C9AD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96630" y="4067602"/>
            <a:ext cx="812800" cy="8128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70216E18-4D83-DF48-8C5B-B8914F72DA3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ACEH en France et DAE </a:t>
            </a: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(Données </a:t>
            </a:r>
            <a:r>
              <a:rPr lang="fr-FR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RéAC</a:t>
            </a: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2016 P Y </a:t>
            </a:r>
            <a:r>
              <a:rPr lang="fr-FR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Gueugniaud</a:t>
            </a: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 Hubert)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2E361FB-D8FE-3541-9927-65D464399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331" y="753337"/>
            <a:ext cx="1733429" cy="11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3DF0BB-0C48-1347-BC61-7412EED5A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1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12"/>
    </mc:Choice>
    <mc:Fallback xmlns="">
      <p:transition spd="slow" advTm="49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1067103"/>
            <a:ext cx="9143999" cy="80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913" algn="ctr" eaLnBrk="0" fontAlgn="base" hangingPunct="0">
              <a:spcBef>
                <a:spcPts val="450"/>
              </a:spcBef>
              <a:spcAft>
                <a:spcPct val="0"/>
              </a:spcAft>
              <a:buClr>
                <a:prstClr val="black"/>
              </a:buClr>
              <a:buSzPct val="80000"/>
              <a:defRPr/>
            </a:pPr>
            <a:r>
              <a:rPr lang="fr-FR" altLang="fr-FR" sz="1800" b="1" dirty="0">
                <a:solidFill>
                  <a:prstClr val="black"/>
                </a:solidFill>
                <a:ea typeface="ＭＳ Ｐゴシック" panose="020B0600070205080204" pitchFamily="34" charset="-128"/>
              </a:rPr>
              <a:t>Utilisation DAE par grand public</a:t>
            </a:r>
            <a:r>
              <a:rPr lang="fr-FR" altLang="fr-FR" sz="2100" b="1" dirty="0">
                <a:solidFill>
                  <a:prstClr val="black"/>
                </a:solidFill>
                <a:ea typeface="ＭＳ Ｐゴシック" panose="020B0600070205080204" pitchFamily="34" charset="-128"/>
              </a:rPr>
              <a:t>: 10,7%</a:t>
            </a:r>
            <a:endParaRPr lang="fr-FR" altLang="fr-FR" sz="1800" b="1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marL="452438" lvl="2" algn="ctr" eaLnBrk="0" fontAlgn="base" hangingPunct="0">
              <a:spcBef>
                <a:spcPts val="450"/>
              </a:spcBef>
              <a:spcAft>
                <a:spcPct val="0"/>
              </a:spcAft>
              <a:buClr>
                <a:prstClr val="black"/>
              </a:buClr>
              <a:buSzPct val="80000"/>
              <a:defRPr/>
            </a:pPr>
            <a:r>
              <a:rPr lang="fr-FR" altLang="fr-FR" sz="2100" b="1" dirty="0">
                <a:solidFill>
                  <a:prstClr val="black"/>
                </a:solidFill>
                <a:ea typeface="ＭＳ Ｐゴシック" panose="020B0600070205080204" pitchFamily="34" charset="-128"/>
              </a:rPr>
              <a:t>Choc délivré: 25,4%</a:t>
            </a:r>
            <a:endParaRPr lang="fr-FR" altLang="fr-FR" sz="1050" dirty="0">
              <a:solidFill>
                <a:prstClr val="black"/>
              </a:solidFill>
              <a:latin typeface="Cambria" panose="020405030504060302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9169"/>
              </p:ext>
            </p:extLst>
          </p:nvPr>
        </p:nvGraphicFramePr>
        <p:xfrm>
          <a:off x="978180" y="2051838"/>
          <a:ext cx="7328425" cy="22639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5685">
                  <a:extLst>
                    <a:ext uri="{9D8B030D-6E8A-4147-A177-3AD203B41FA5}">
                      <a16:colId xmlns:a16="http://schemas.microsoft.com/office/drawing/2014/main" val="958224326"/>
                    </a:ext>
                  </a:extLst>
                </a:gridCol>
                <a:gridCol w="1465685">
                  <a:extLst>
                    <a:ext uri="{9D8B030D-6E8A-4147-A177-3AD203B41FA5}">
                      <a16:colId xmlns:a16="http://schemas.microsoft.com/office/drawing/2014/main" val="1610447420"/>
                    </a:ext>
                  </a:extLst>
                </a:gridCol>
                <a:gridCol w="1465685">
                  <a:extLst>
                    <a:ext uri="{9D8B030D-6E8A-4147-A177-3AD203B41FA5}">
                      <a16:colId xmlns:a16="http://schemas.microsoft.com/office/drawing/2014/main" val="1147476251"/>
                    </a:ext>
                  </a:extLst>
                </a:gridCol>
                <a:gridCol w="1465685">
                  <a:extLst>
                    <a:ext uri="{9D8B030D-6E8A-4147-A177-3AD203B41FA5}">
                      <a16:colId xmlns:a16="http://schemas.microsoft.com/office/drawing/2014/main" val="553394348"/>
                    </a:ext>
                  </a:extLst>
                </a:gridCol>
                <a:gridCol w="1465685">
                  <a:extLst>
                    <a:ext uri="{9D8B030D-6E8A-4147-A177-3AD203B41FA5}">
                      <a16:colId xmlns:a16="http://schemas.microsoft.com/office/drawing/2014/main" val="3276698205"/>
                    </a:ext>
                  </a:extLst>
                </a:gridCol>
              </a:tblGrid>
              <a:tr h="525758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Au 01/11/2016</a:t>
                      </a:r>
                    </a:p>
                  </a:txBody>
                  <a:tcPr marL="68582" marR="68582" marT="34279" marB="34279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  <a:defRPr/>
                      </a:pPr>
                      <a:r>
                        <a:rPr kumimoji="0" lang="fr-FR" altLang="fr-FR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" charset="0"/>
                          <a:ea typeface="ＭＳ Ｐゴシック" charset="-128"/>
                          <a:cs typeface="+mn-cs"/>
                        </a:rPr>
                        <a:t>DAE + CEE (n=1305)</a:t>
                      </a:r>
                    </a:p>
                  </a:txBody>
                  <a:tcPr marL="68582" marR="68582" marT="34279" marB="34279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DAE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(n=5 131)</a:t>
                      </a:r>
                    </a:p>
                  </a:txBody>
                  <a:tcPr marL="68582" marR="68582" marT="34279" marB="34279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Non DAE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(n=42 938)</a:t>
                      </a:r>
                    </a:p>
                  </a:txBody>
                  <a:tcPr marL="68582" marR="68582" marT="34279" marB="34279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p</a:t>
                      </a:r>
                    </a:p>
                  </a:txBody>
                  <a:tcPr marL="68582" marR="68582" marT="34279" marB="34279" horzOverflow="overflow"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216616"/>
                  </a:ext>
                </a:extLst>
              </a:tr>
              <a:tr h="414226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RACS</a:t>
                      </a:r>
                    </a:p>
                  </a:txBody>
                  <a:tcPr marL="68582" marR="68582" marT="34273" marB="34273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  <a:defRPr/>
                      </a:pPr>
                      <a:r>
                        <a:rPr kumimoji="0" lang="fr-FR" altLang="fr-FR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" charset="0"/>
                          <a:ea typeface="ＭＳ Ｐゴシック" charset="-128"/>
                          <a:cs typeface="+mn-cs"/>
                        </a:rPr>
                        <a:t>55,4%</a:t>
                      </a:r>
                    </a:p>
                  </a:txBody>
                  <a:tcPr marL="68605" marR="68605" marT="34274" marB="34274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36,8%</a:t>
                      </a:r>
                    </a:p>
                  </a:txBody>
                  <a:tcPr marL="68605" marR="68605" marT="34274" marB="34274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23,0%</a:t>
                      </a:r>
                    </a:p>
                  </a:txBody>
                  <a:tcPr marL="68605" marR="68605" marT="34274" marB="34274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&lt;10</a:t>
                      </a:r>
                      <a:r>
                        <a:rPr kumimoji="0" lang="fr-FR" altLang="fr-FR" sz="15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-3</a:t>
                      </a:r>
                    </a:p>
                  </a:txBody>
                  <a:tcPr marL="68605" marR="68605" marT="34274" marB="34274" horzOverflow="overflow"/>
                </a:tc>
                <a:extLst>
                  <a:ext uri="{0D108BD9-81ED-4DB2-BD59-A6C34878D82A}">
                    <a16:rowId xmlns:a16="http://schemas.microsoft.com/office/drawing/2014/main" val="2941702913"/>
                  </a:ext>
                </a:extLst>
              </a:tr>
              <a:tr h="49551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Survie à l’admission</a:t>
                      </a:r>
                    </a:p>
                  </a:txBody>
                  <a:tcPr marL="68582" marR="68582" marT="34273" marB="34273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  <a:defRPr/>
                      </a:pPr>
                      <a:r>
                        <a:rPr kumimoji="0" lang="fr-FR" altLang="fr-FR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" charset="0"/>
                          <a:ea typeface="ＭＳ Ｐゴシック" charset="-128"/>
                          <a:cs typeface="+mn-cs"/>
                        </a:rPr>
                        <a:t>55,3%</a:t>
                      </a:r>
                    </a:p>
                  </a:txBody>
                  <a:tcPr marL="68605" marR="68605" marT="34274" marB="34274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33,4%</a:t>
                      </a:r>
                    </a:p>
                  </a:txBody>
                  <a:tcPr marL="68605" marR="68605" marT="34274" marB="34274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19,7%</a:t>
                      </a:r>
                    </a:p>
                  </a:txBody>
                  <a:tcPr marL="68605" marR="68605" marT="34274" marB="34274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&lt;10</a:t>
                      </a:r>
                      <a:r>
                        <a:rPr kumimoji="0" lang="fr-FR" altLang="fr-FR" sz="15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-3</a:t>
                      </a:r>
                    </a:p>
                  </a:txBody>
                  <a:tcPr marL="68605" marR="68605" marT="34274" marB="34274" horzOverflow="overflow"/>
                </a:tc>
                <a:extLst>
                  <a:ext uri="{0D108BD9-81ED-4DB2-BD59-A6C34878D82A}">
                    <a16:rowId xmlns:a16="http://schemas.microsoft.com/office/drawing/2014/main" val="2490850436"/>
                  </a:ext>
                </a:extLst>
              </a:tr>
              <a:tr h="414226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Survie à J+30</a:t>
                      </a:r>
                    </a:p>
                  </a:txBody>
                  <a:tcPr marL="68582" marR="68582" marT="34273" marB="34273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  <a:defRPr/>
                      </a:pPr>
                      <a:r>
                        <a:rPr kumimoji="0" lang="fr-FR" altLang="fr-FR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" charset="0"/>
                          <a:ea typeface="ＭＳ Ｐゴシック" charset="-128"/>
                          <a:cs typeface="+mn-cs"/>
                        </a:rPr>
                        <a:t>35,9%</a:t>
                      </a:r>
                    </a:p>
                  </a:txBody>
                  <a:tcPr marL="68582" marR="68582" marT="34279" marB="34279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13,4%</a:t>
                      </a:r>
                    </a:p>
                  </a:txBody>
                  <a:tcPr marL="68582" marR="68582" marT="34279" marB="34279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5,0%</a:t>
                      </a:r>
                    </a:p>
                  </a:txBody>
                  <a:tcPr marL="68582" marR="68582" marT="34279" marB="34279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&lt;10</a:t>
                      </a:r>
                      <a:r>
                        <a:rPr kumimoji="0" lang="fr-FR" altLang="fr-FR" sz="15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-3</a:t>
                      </a:r>
                    </a:p>
                  </a:txBody>
                  <a:tcPr marL="68582" marR="68582" marT="34279" marB="34279" horzOverflow="overflow"/>
                </a:tc>
                <a:extLst>
                  <a:ext uri="{0D108BD9-81ED-4DB2-BD59-A6C34878D82A}">
                    <a16:rowId xmlns:a16="http://schemas.microsoft.com/office/drawing/2014/main" val="618268397"/>
                  </a:ext>
                </a:extLst>
              </a:tr>
              <a:tr h="414226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viar Dreams" charset="0"/>
                          <a:ea typeface="ＭＳ Ｐゴシック" charset="-128"/>
                        </a:rPr>
                        <a:t>CPC 1-2</a:t>
                      </a:r>
                    </a:p>
                  </a:txBody>
                  <a:tcPr marL="68582" marR="68582" marT="34273" marB="34273" horzOverflow="overflow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/>
                        <a:defRPr/>
                      </a:pPr>
                      <a:r>
                        <a:rPr kumimoji="0" lang="fr-FR" altLang="fr-FR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" charset="0"/>
                          <a:ea typeface="ＭＳ Ｐゴシック" charset="-128"/>
                          <a:cs typeface="+mn-cs"/>
                        </a:rPr>
                        <a:t>94,9%</a:t>
                      </a:r>
                    </a:p>
                  </a:txBody>
                  <a:tcPr marL="68582" marR="68582" marT="34279" marB="34279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-</a:t>
                      </a:r>
                    </a:p>
                  </a:txBody>
                  <a:tcPr marL="68582" marR="68582" marT="34279" marB="34279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ambria" charset="0"/>
                          <a:ea typeface="ＭＳ Ｐゴシック" charset="-128"/>
                        </a:rPr>
                        <a:t>-</a:t>
                      </a:r>
                    </a:p>
                  </a:txBody>
                  <a:tcPr marL="68582" marR="68582" marT="34279" marB="34279" horzOverflow="overflow"/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charset="2"/>
                        <a:defRPr sz="28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1pPr>
                      <a:lvl2pPr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charset="0"/>
                        <a:defRPr sz="24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Gill Sans MT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Cambria" charset="0"/>
                        <a:ea typeface="ＭＳ Ｐゴシック" charset="-128"/>
                      </a:endParaRPr>
                    </a:p>
                  </a:txBody>
                  <a:tcPr marL="68582" marR="68582" marT="34279" marB="34279" horzOverflow="overflow"/>
                </a:tc>
                <a:extLst>
                  <a:ext uri="{0D108BD9-81ED-4DB2-BD59-A6C34878D82A}">
                    <a16:rowId xmlns:a16="http://schemas.microsoft.com/office/drawing/2014/main" val="1485600629"/>
                  </a:ext>
                </a:extLst>
              </a:tr>
            </a:tbl>
          </a:graphicData>
        </a:graphic>
      </p:graphicFrame>
      <p:sp>
        <p:nvSpPr>
          <p:cNvPr id="8" name="Ellipse 7"/>
          <p:cNvSpPr/>
          <p:nvPr/>
        </p:nvSpPr>
        <p:spPr bwMode="auto">
          <a:xfrm>
            <a:off x="634790" y="2227434"/>
            <a:ext cx="4596561" cy="2635511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1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sym typeface="Wingdings" pitchFamily="2" charset="2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35290" y="1838772"/>
            <a:ext cx="1481138" cy="2594502"/>
          </a:xfrm>
          <a:prstGeom prst="ellipse">
            <a:avLst/>
          </a:prstGeom>
          <a:noFill/>
          <a:ln w="38100" cap="flat" cmpd="sng" algn="ctr">
            <a:solidFill>
              <a:srgbClr val="00FF00"/>
            </a:solidFill>
            <a:prstDash val="solid"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rgbClr val="3891A7">
                <a:shade val="80000"/>
              </a:srgbClr>
            </a:contourClr>
          </a:sp3d>
        </p:spPr>
        <p:txBody>
          <a:bodyPr anchor="ctr"/>
          <a:lstStyle/>
          <a:p>
            <a:pPr algn="ctr" defTabSz="3369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800">
              <a:solidFill>
                <a:prstClr val="black"/>
              </a:solidFill>
              <a:latin typeface="Gill Sans MT"/>
            </a:endParaRPr>
          </a:p>
        </p:txBody>
      </p:sp>
      <p:pic>
        <p:nvPicPr>
          <p:cNvPr id="5" name="media4.m4a" descr="media4.m4a">
            <a:hlinkClick r:id="" action="ppaction://media"/>
            <a:extLst>
              <a:ext uri="{FF2B5EF4-FFF2-40B4-BE49-F238E27FC236}">
                <a16:creationId xmlns:a16="http://schemas.microsoft.com/office/drawing/2014/main" id="{B7FD99D0-EAE2-8E40-9D73-BA3F7E4941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69046" y="4185057"/>
            <a:ext cx="812800" cy="81280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3B94B44-9736-274D-94CD-6211DAE6BE1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ACEH en France et DAE </a:t>
            </a: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(Données </a:t>
            </a:r>
            <a:r>
              <a:rPr lang="fr-FR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RéAC</a:t>
            </a: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2016 P Y </a:t>
            </a:r>
            <a:r>
              <a:rPr lang="fr-FR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Gueugniaud</a:t>
            </a: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 Hubert)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BEE3F61-E333-FE44-82EC-7216F59FE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331" y="753337"/>
            <a:ext cx="1733429" cy="11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6F06BE-CFB1-E04D-BFF8-C29E8DAF97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9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83"/>
    </mc:Choice>
    <mc:Fallback xmlns="">
      <p:transition spd="slow" advTm="83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013" y="1392236"/>
            <a:ext cx="6215282" cy="33944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altLang="fr-FR" i="1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fr-FR" altLang="fr-FR" dirty="0">
                <a:solidFill>
                  <a:srgbClr val="002060"/>
                </a:solidFill>
              </a:rPr>
              <a:t>Comment t</a:t>
            </a:r>
            <a:r>
              <a:rPr lang="fr-FR" dirty="0">
                <a:solidFill>
                  <a:srgbClr val="002060"/>
                </a:solidFill>
              </a:rPr>
              <a:t>endre vers ces résultats 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2060"/>
                </a:solidFill>
              </a:rPr>
              <a:t>RCP Plus précoces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2060"/>
                </a:solidFill>
                <a:sym typeface="Wingdings"/>
              </a:rPr>
              <a:t> </a:t>
            </a:r>
            <a:r>
              <a:rPr lang="fr-FR" dirty="0">
                <a:solidFill>
                  <a:srgbClr val="002060"/>
                </a:solidFill>
              </a:rPr>
              <a:t>FV plus nombreuses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2060"/>
                </a:solidFill>
              </a:rPr>
              <a:t>Défibrillation de proximité</a:t>
            </a:r>
          </a:p>
          <a:p>
            <a:pPr marL="0" indent="0">
              <a:buNone/>
            </a:pPr>
            <a:endParaRPr lang="fr-FR" dirty="0">
              <a:solidFill>
                <a:srgbClr val="002060"/>
              </a:solidFill>
              <a:sym typeface="Wingdings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2060"/>
                </a:solidFill>
                <a:sym typeface="Wingdings"/>
              </a:rPr>
              <a:t>  	         </a:t>
            </a:r>
            <a:r>
              <a:rPr lang="fr-FR" b="1" dirty="0">
                <a:solidFill>
                  <a:srgbClr val="002060"/>
                </a:solidFill>
                <a:sym typeface="Wingdings"/>
              </a:rPr>
              <a:t>Améliorer les taux de survie</a:t>
            </a:r>
          </a:p>
          <a:p>
            <a:pPr marL="0" indent="0">
              <a:buNone/>
            </a:pPr>
            <a:endParaRPr lang="fr-FR" sz="1200" b="1" dirty="0">
              <a:solidFill>
                <a:srgbClr val="002060"/>
              </a:solidFill>
              <a:sym typeface="Wingding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002060"/>
                </a:solidFill>
                <a:sym typeface="Wingdings"/>
              </a:rPr>
              <a:t>Promotion du rôle du premier témoin !!!!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1500" b="1" dirty="0">
                <a:solidFill>
                  <a:srgbClr val="002060"/>
                </a:solidFill>
                <a:sym typeface="Wingdings"/>
              </a:rPr>
              <a:t>Communication,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1500" b="1" dirty="0">
                <a:solidFill>
                  <a:srgbClr val="002060"/>
                </a:solidFill>
                <a:sym typeface="Wingdings"/>
              </a:rPr>
              <a:t> Initiations et Formation de masse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1500" b="1" dirty="0">
                <a:solidFill>
                  <a:srgbClr val="002060"/>
                </a:solidFill>
                <a:sym typeface="Wingdings"/>
              </a:rPr>
              <a:t>Accompagnement du déploiement des DAE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fr-FR" sz="1200" b="1" dirty="0">
                <a:solidFill>
                  <a:srgbClr val="002060"/>
                </a:solidFill>
                <a:sym typeface="Wingdings"/>
              </a:rPr>
              <a:t>Un DAE doit   ’’Vivre dans la collectivité où il se trouve’’</a:t>
            </a:r>
            <a:r>
              <a:rPr lang="fr-FR" sz="1500" b="1" dirty="0">
                <a:solidFill>
                  <a:srgbClr val="002060"/>
                </a:solidFill>
                <a:sym typeface="Wingdings"/>
              </a:rPr>
              <a:t> 		</a:t>
            </a:r>
            <a:endParaRPr lang="fr-FR" dirty="0">
              <a:solidFill>
                <a:srgbClr val="002060"/>
              </a:solidFill>
              <a:sym typeface="Wingding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132" y="915384"/>
            <a:ext cx="3973911" cy="1976405"/>
          </a:xfrm>
          <a:prstGeom prst="rect">
            <a:avLst/>
          </a:prstGeom>
        </p:spPr>
      </p:pic>
      <p:pic>
        <p:nvPicPr>
          <p:cNvPr id="6" name="media5.m4a" descr="media5.m4a">
            <a:hlinkClick r:id="" action="ppaction://media"/>
            <a:extLst>
              <a:ext uri="{FF2B5EF4-FFF2-40B4-BE49-F238E27FC236}">
                <a16:creationId xmlns:a16="http://schemas.microsoft.com/office/drawing/2014/main" id="{127BD08B-A8F2-DD42-86D4-545E358B9A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3187" y="4116304"/>
            <a:ext cx="812800" cy="8128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7632284D-2676-6447-A14C-D647DEF2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8072"/>
          </a:xfrm>
          <a:solidFill>
            <a:srgbClr val="002060"/>
          </a:solidFill>
          <a:ln w="38100">
            <a:noFill/>
          </a:ln>
        </p:spPr>
        <p:txBody>
          <a:bodyPr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ACEH en France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F2AE1A-3496-1743-A608-48DC897FD1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7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83"/>
    </mc:Choice>
    <mc:Fallback xmlns="">
      <p:transition spd="slow" advTm="89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Image 5" descr="Les coureurs à pied ont rendez-vous à Cuguen ce dimanche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93" y="1849580"/>
            <a:ext cx="2833782" cy="1818392"/>
          </a:xfrm>
          <a:prstGeom prst="rect">
            <a:avLst/>
          </a:prstGeom>
          <a:noFill/>
          <a:ln>
            <a:noFill/>
          </a:ln>
          <a:effectLst>
            <a:outerShdw blurRad="152400" sx="102000" sy="1020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98762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0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altLang="fr-FR" sz="2400" dirty="0">
                <a:solidFill>
                  <a:srgbClr val="002060"/>
                </a:solidFill>
                <a:sym typeface="Wingdings" panose="05000000000000000000" pitchFamily="2" charset="2"/>
              </a:rPr>
              <a:t>94 % des patients </a:t>
            </a:r>
          </a:p>
        </p:txBody>
      </p:sp>
      <p:sp>
        <p:nvSpPr>
          <p:cNvPr id="4" name="Rectangle 3"/>
          <p:cNvSpPr/>
          <p:nvPr/>
        </p:nvSpPr>
        <p:spPr>
          <a:xfrm>
            <a:off x="2607272" y="4409040"/>
            <a:ext cx="3929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3" indent="-228603" algn="ctr" defTabSz="60960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altLang="fr-FR" sz="2400" dirty="0">
                <a:solidFill>
                  <a:srgbClr val="002060"/>
                </a:solidFill>
                <a:sym typeface="Wingdings" panose="05000000000000000000" pitchFamily="2" charset="2"/>
              </a:rPr>
              <a:t>« Modèle de mort subite »</a:t>
            </a:r>
          </a:p>
        </p:txBody>
      </p:sp>
      <p:pic>
        <p:nvPicPr>
          <p:cNvPr id="5" name="media6.m4a" descr="media6.m4a">
            <a:hlinkClick r:id="" action="ppaction://media"/>
            <a:extLst>
              <a:ext uri="{FF2B5EF4-FFF2-40B4-BE49-F238E27FC236}">
                <a16:creationId xmlns:a16="http://schemas.microsoft.com/office/drawing/2014/main" id="{43CF91C4-5582-5744-AC0F-B46BD09139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5168" y="4002640"/>
            <a:ext cx="812800" cy="812800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BAA23CEA-D1E8-6B4A-B463-6C011DF0A9B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Mort subite du sportif dans la population générale</a:t>
            </a:r>
          </a:p>
        </p:txBody>
      </p:sp>
      <p:pic>
        <p:nvPicPr>
          <p:cNvPr id="47107" name="Image 4" descr="Image associé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772" y="1845681"/>
            <a:ext cx="2818456" cy="1809183"/>
          </a:xfrm>
          <a:prstGeom prst="rect">
            <a:avLst/>
          </a:prstGeom>
          <a:noFill/>
          <a:ln>
            <a:noFill/>
          </a:ln>
          <a:effectLst>
            <a:outerShdw blurRad="152400" sx="102000" sy="1020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Image 6" descr="Résultat de recherche d'images pour &quot;CYCLOTOURISTE DU DIMANCHE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6" y="1862688"/>
            <a:ext cx="2818456" cy="1792176"/>
          </a:xfrm>
          <a:prstGeom prst="rect">
            <a:avLst/>
          </a:prstGeom>
          <a:noFill/>
          <a:ln>
            <a:noFill/>
          </a:ln>
          <a:effectLst>
            <a:outerShdw blurRad="152400" sx="102000" sy="1020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BBFF77-227C-E846-A3CC-35C8DAE597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122"/>
    </mc:Choice>
    <mc:Fallback xmlns="">
      <p:transition spd="slow" advTm="122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1098510"/>
            <a:ext cx="4721773" cy="339342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fr-FR" altLang="fr-FR" sz="2100" b="1" i="1" dirty="0">
                <a:solidFill>
                  <a:srgbClr val="002060"/>
                </a:solidFill>
                <a:latin typeface="Times New Roman"/>
              </a:rPr>
              <a:t>Survie : Disparités régionales…</a:t>
            </a:r>
          </a:p>
          <a:p>
            <a:endParaRPr lang="fr-FR" sz="3000" dirty="0">
              <a:solidFill>
                <a:srgbClr val="002060"/>
              </a:solidFill>
            </a:endParaRPr>
          </a:p>
          <a:p>
            <a:pPr marL="685800" lvl="2" indent="0" algn="ctr">
              <a:spcBef>
                <a:spcPct val="0"/>
              </a:spcBef>
              <a:buNone/>
            </a:pPr>
            <a:r>
              <a:rPr lang="en-GB" altLang="fr-FR" sz="1350" dirty="0">
                <a:solidFill>
                  <a:srgbClr val="002060"/>
                </a:solidFill>
                <a:latin typeface="Times New Roman"/>
              </a:rPr>
              <a:t> </a:t>
            </a:r>
            <a:endParaRPr lang="fr-FR" altLang="fr-FR" sz="1350" dirty="0">
              <a:solidFill>
                <a:srgbClr val="002060"/>
              </a:solidFill>
              <a:latin typeface="Times New Roman"/>
            </a:endParaRPr>
          </a:p>
          <a:p>
            <a:pPr marL="0" indent="0">
              <a:spcBef>
                <a:spcPct val="0"/>
              </a:spcBef>
              <a:buNone/>
            </a:pPr>
            <a:endParaRPr lang="fr-FR" altLang="fr-FR" sz="2100" i="1" dirty="0">
              <a:solidFill>
                <a:srgbClr val="002060"/>
              </a:solidFill>
              <a:latin typeface="Times New Roman"/>
            </a:endParaRPr>
          </a:p>
        </p:txBody>
      </p:sp>
      <p:pic>
        <p:nvPicPr>
          <p:cNvPr id="4" name="Image 3"/>
          <p:cNvPicPr/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699" y="1015183"/>
            <a:ext cx="3442401" cy="352037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42900" y="1542120"/>
            <a:ext cx="4721773" cy="117724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fr-FR" sz="1500" dirty="0">
                <a:solidFill>
                  <a:srgbClr val="000066"/>
                </a:solidFill>
                <a:latin typeface="Times" panose="02020603050405020304" pitchFamily="18" charset="0"/>
                <a:sym typeface="Wingdings" panose="05000000000000000000" pitchFamily="2" charset="2"/>
              </a:rPr>
              <a:t>Sport-related Sudden death in the general population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Eloi Marijon, Muriel 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Tafflet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David S.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Celermajer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Florence Dumas,  Marie-Cécile Perrier,  Muriel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Tafflet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Hazrije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Mustafic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, Jean François Toussaint , Michel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Rieu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Michel Desnos, Nordine Benameur, Jean Yves  Le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Heuzey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Jean-Philippe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Empana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Xavier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Jouven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.</a:t>
            </a:r>
            <a:endParaRPr lang="fr-FR" altLang="fr-FR" sz="1350" dirty="0">
              <a:solidFill>
                <a:srgbClr val="000066"/>
              </a:solidFill>
              <a:latin typeface="Times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fr-FR" sz="1350" b="0" i="1" dirty="0">
                <a:solidFill>
                  <a:srgbClr val="000066"/>
                </a:solidFill>
                <a:latin typeface="Times New Roman"/>
                <a:sym typeface="Wingdings" panose="05000000000000000000" pitchFamily="2" charset="2"/>
              </a:rPr>
              <a:t>Circulation 2011 </a:t>
            </a:r>
            <a:r>
              <a:rPr lang="en-US" altLang="fr-FR" sz="1350" b="0" i="1" dirty="0" err="1">
                <a:solidFill>
                  <a:srgbClr val="000066"/>
                </a:solidFill>
                <a:latin typeface="Times New Roman"/>
                <a:sym typeface="Wingdings" panose="05000000000000000000" pitchFamily="2" charset="2"/>
              </a:rPr>
              <a:t>july</a:t>
            </a:r>
            <a:r>
              <a:rPr lang="en-US" altLang="fr-FR" sz="1350" b="0" i="1" dirty="0">
                <a:solidFill>
                  <a:srgbClr val="000066"/>
                </a:solidFill>
                <a:latin typeface="Times New Roman"/>
                <a:sym typeface="Wingdings" panose="05000000000000000000" pitchFamily="2" charset="2"/>
              </a:rPr>
              <a:t> 25 : 671-681</a:t>
            </a:r>
            <a:endParaRPr lang="fr-FR" altLang="fr-FR" sz="1350" b="0" i="1" dirty="0">
              <a:solidFill>
                <a:srgbClr val="000066"/>
              </a:solidFill>
              <a:latin typeface="Times New Roman"/>
              <a:sym typeface="Wingdings" panose="05000000000000000000" pitchFamily="2" charset="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42900" y="2876102"/>
            <a:ext cx="4721773" cy="161582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fr-FR" sz="150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Major regional disparities in outcomes after sudden cardiac arrest during sports </a:t>
            </a:r>
            <a:r>
              <a:rPr lang="fr-FR" altLang="fr-FR" sz="120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Eloi Marijon Wulfran </a:t>
            </a:r>
            <a:r>
              <a:rPr lang="fr-FR" altLang="fr-FR" sz="120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Bougouin</a:t>
            </a:r>
            <a:r>
              <a:rPr lang="fr-FR" altLang="fr-FR" sz="120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David S.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Celermajer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Marie-Cécile Perier,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Nordine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Benameur, Lionel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Lamhaut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, Nicole Karam, Florence Dumas, Muriel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Tafflet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Christof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Prugger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Hazrije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Mustafic</a:t>
            </a:r>
            <a:r>
              <a:rPr lang="fr-FR" altLang="fr-FR" sz="1050" b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Jean-Pierre Rifler, Michel Desnos, Jean-Yves Le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Heuzey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Christian M.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Spaulding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Paul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Avillach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,Alain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Cariou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Jean-Philippe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Empana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Xavier </a:t>
            </a:r>
            <a:r>
              <a:rPr lang="fr-FR" altLang="fr-FR" sz="1050" b="0" dirty="0" err="1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Jouven</a:t>
            </a:r>
            <a:r>
              <a:rPr lang="fr-FR" altLang="fr-FR" sz="10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endParaRPr lang="fr-FR" altLang="fr-FR" sz="675" b="0" dirty="0">
              <a:solidFill>
                <a:srgbClr val="000066"/>
              </a:solidFill>
              <a:latin typeface="Times" panose="02020603050405020304" pitchFamily="18" charset="0"/>
              <a:sym typeface="Wingdings" panose="05000000000000000000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fr-FR" sz="1350" b="0" i="1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European Heart Journal</a:t>
            </a:r>
            <a:r>
              <a:rPr lang="en-US" altLang="fr-FR" sz="1350" b="0" dirty="0">
                <a:solidFill>
                  <a:srgbClr val="000066"/>
                </a:solidFill>
                <a:latin typeface="Times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Volume 34, Issue 47, 14 December 2013, Pages 3632-3640</a:t>
            </a:r>
          </a:p>
        </p:txBody>
      </p:sp>
      <p:pic>
        <p:nvPicPr>
          <p:cNvPr id="8" name="media7.m4a" descr="media7.m4a">
            <a:hlinkClick r:id="" action="ppaction://media"/>
            <a:extLst>
              <a:ext uri="{FF2B5EF4-FFF2-40B4-BE49-F238E27FC236}">
                <a16:creationId xmlns:a16="http://schemas.microsoft.com/office/drawing/2014/main" id="{2EF2CAE5-0A44-6F44-B8EA-B1715411AD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3746" y="3361237"/>
            <a:ext cx="812800" cy="8128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40C11A15-F5F8-2A42-ADBB-27442CAE0D2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Mort subite du sportif dans la population générale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" y="497733"/>
            <a:ext cx="9144000" cy="380290"/>
          </a:xfrm>
          <a:prstGeom prst="rect">
            <a:avLst/>
          </a:prstGeom>
          <a:solidFill>
            <a:srgbClr val="001F60"/>
          </a:soli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altLang="fr-FR" sz="1500" dirty="0">
                <a:solidFill>
                  <a:srgbClr val="FFFFFF"/>
                </a:solidFill>
              </a:rPr>
              <a:t>Etude Nationale prospective multicentrique 2005 2010 </a:t>
            </a:r>
            <a:r>
              <a:rPr lang="fr-FR" altLang="fr-FR" sz="1200" dirty="0">
                <a:solidFill>
                  <a:srgbClr val="FFFFFF"/>
                </a:solidFill>
              </a:rPr>
              <a:t>X JOUVEN   HEGP, U 970</a:t>
            </a:r>
            <a:endParaRPr lang="fr-FR" sz="3000" dirty="0">
              <a:solidFill>
                <a:prstClr val="white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3263AE-CDE4-B84B-8F61-7278AE93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7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96"/>
    </mc:Choice>
    <mc:Fallback xmlns="">
      <p:transition spd="slow" advTm="54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9808" y="1200151"/>
            <a:ext cx="8704385" cy="3394472"/>
          </a:xfrm>
        </p:spPr>
        <p:txBody>
          <a:bodyPr/>
          <a:lstStyle/>
          <a:p>
            <a:pPr marL="685800" lvl="2" indent="0" algn="ctr">
              <a:spcBef>
                <a:spcPct val="0"/>
              </a:spcBef>
              <a:buNone/>
            </a:pPr>
            <a:r>
              <a:rPr lang="en-GB" altLang="fr-FR" sz="1350" dirty="0">
                <a:solidFill>
                  <a:srgbClr val="002060"/>
                </a:solidFill>
                <a:latin typeface="Times New Roman"/>
              </a:rPr>
              <a:t> </a:t>
            </a:r>
            <a:endParaRPr lang="fr-FR" altLang="fr-FR" sz="1350" dirty="0">
              <a:solidFill>
                <a:srgbClr val="002060"/>
              </a:solidFill>
              <a:latin typeface="Times New Roman"/>
            </a:endParaRPr>
          </a:p>
          <a:p>
            <a:pPr marL="0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endParaRPr lang="fr-FR" altLang="fr-FR" sz="3000" i="1" dirty="0">
              <a:solidFill>
                <a:srgbClr val="FFFFFF"/>
              </a:solidFill>
            </a:endParaRPr>
          </a:p>
          <a:p>
            <a:endParaRPr lang="fr-FR" sz="3000" dirty="0">
              <a:solidFill>
                <a:srgbClr val="002060"/>
              </a:solidFill>
            </a:endParaRPr>
          </a:p>
        </p:txBody>
      </p:sp>
      <p:pic>
        <p:nvPicPr>
          <p:cNvPr id="6" name="media8.m4a" descr="media8.m4a">
            <a:hlinkClick r:id="" action="ppaction://media"/>
            <a:extLst>
              <a:ext uri="{FF2B5EF4-FFF2-40B4-BE49-F238E27FC236}">
                <a16:creationId xmlns:a16="http://schemas.microsoft.com/office/drawing/2014/main" id="{8D0CF876-7338-D848-8259-1BA4D07DCB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58667" y="4068214"/>
            <a:ext cx="812800" cy="8128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C0CA4CA-8B3B-1A4C-A563-466803420C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Centre d’Expertise Mort Subite - Nord de France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09D2ED-E025-7140-BEBB-5827BA266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4764" y="1080142"/>
            <a:ext cx="3394472" cy="33944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F4B624-22E7-5A44-9A82-BE80F6D25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4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57"/>
    </mc:Choice>
    <mc:Fallback xmlns="">
      <p:transition spd="slow" advTm="27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916" y="2667848"/>
            <a:ext cx="1458889" cy="139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395" y="1417320"/>
            <a:ext cx="1458889" cy="138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9808" y="676364"/>
            <a:ext cx="8704385" cy="3775757"/>
          </a:xfrm>
        </p:spPr>
        <p:txBody>
          <a:bodyPr/>
          <a:lstStyle/>
          <a:p>
            <a:pPr marL="685800" lvl="2" indent="0" algn="ctr">
              <a:spcBef>
                <a:spcPct val="0"/>
              </a:spcBef>
              <a:buNone/>
            </a:pPr>
            <a:r>
              <a:rPr lang="en-GB" altLang="fr-FR" sz="1350" dirty="0">
                <a:solidFill>
                  <a:srgbClr val="002060"/>
                </a:solidFill>
                <a:latin typeface="Times New Roman"/>
              </a:rPr>
              <a:t> </a:t>
            </a:r>
            <a:endParaRPr lang="fr-FR" altLang="fr-FR" sz="3000" i="1" dirty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1500" b="1" dirty="0">
                <a:solidFill>
                  <a:srgbClr val="002060"/>
                </a:solidFill>
              </a:rPr>
              <a:t>Réaliser des actions de prévention tertiaire </a:t>
            </a:r>
            <a:r>
              <a:rPr lang="fr-FR" sz="1350" dirty="0">
                <a:solidFill>
                  <a:srgbClr val="002060"/>
                </a:solidFill>
              </a:rPr>
              <a:t>afin d'éviter les conséquences des morts subites (Décès et /ou pronostic fonctionnel :  </a:t>
            </a:r>
            <a:r>
              <a:rPr lang="fr-FR" sz="1350" dirty="0" err="1">
                <a:solidFill>
                  <a:srgbClr val="002060"/>
                </a:solidFill>
              </a:rPr>
              <a:t>Recos</a:t>
            </a:r>
            <a:r>
              <a:rPr lang="fr-FR" sz="1350" dirty="0">
                <a:solidFill>
                  <a:srgbClr val="002060"/>
                </a:solidFill>
              </a:rPr>
              <a:t> : ERC / AHA / CFRC 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1350" dirty="0">
                <a:solidFill>
                  <a:srgbClr val="002060"/>
                </a:solidFill>
              </a:rPr>
              <a:t>Accompagnement du déploiement et géolocalisation des DAE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1350" dirty="0">
                <a:solidFill>
                  <a:srgbClr val="002060"/>
                </a:solidFill>
              </a:rPr>
              <a:t>Formation de formateurs (CESU)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1350" dirty="0">
                <a:solidFill>
                  <a:srgbClr val="002060"/>
                </a:solidFill>
              </a:rPr>
              <a:t>Initiation du grand public Partenariats:   FFC, Associations de secouristes, SST, SP…..</a:t>
            </a:r>
          </a:p>
          <a:p>
            <a:pPr lvl="1">
              <a:lnSpc>
                <a:spcPct val="80000"/>
              </a:lnSpc>
            </a:pPr>
            <a:endParaRPr lang="fr-FR" sz="1200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1500" b="1" dirty="0">
                <a:solidFill>
                  <a:srgbClr val="002060"/>
                </a:solidFill>
              </a:rPr>
              <a:t>Réaliser des actions de prévention secondaire: formalisation </a:t>
            </a:r>
          </a:p>
          <a:p>
            <a:pPr marL="114300" indent="0">
              <a:lnSpc>
                <a:spcPct val="80000"/>
              </a:lnSpc>
              <a:buNone/>
            </a:pPr>
            <a:r>
              <a:rPr lang="fr-FR" sz="1500" b="1" dirty="0">
                <a:solidFill>
                  <a:srgbClr val="002060"/>
                </a:solidFill>
              </a:rPr>
              <a:t>      du suivi des patients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1350" dirty="0">
                <a:solidFill>
                  <a:srgbClr val="002060"/>
                </a:solidFill>
              </a:rPr>
              <a:t>Repérage, dépistage et traitement des patients et de familles de patients</a:t>
            </a:r>
          </a:p>
          <a:p>
            <a:pPr>
              <a:lnSpc>
                <a:spcPct val="80000"/>
              </a:lnSpc>
            </a:pPr>
            <a:endParaRPr lang="fr-FR" sz="1500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1500" b="1" dirty="0">
                <a:solidFill>
                  <a:srgbClr val="002060"/>
                </a:solidFill>
              </a:rPr>
              <a:t>Constitution de réseaux par des actions d’information, de communication: 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1350" dirty="0">
                <a:solidFill>
                  <a:srgbClr val="002060"/>
                </a:solidFill>
              </a:rPr>
              <a:t>Populations, Médecins, paramédicaux, Entreprises</a:t>
            </a:r>
            <a:r>
              <a:rPr lang="fr-FR" sz="1500" dirty="0">
                <a:solidFill>
                  <a:srgbClr val="002060"/>
                </a:solidFill>
              </a:rPr>
              <a:t>….</a:t>
            </a:r>
          </a:p>
          <a:p>
            <a:pPr marL="342900" lvl="1" indent="0">
              <a:lnSpc>
                <a:spcPct val="80000"/>
              </a:lnSpc>
              <a:buNone/>
            </a:pPr>
            <a:endParaRPr lang="fr-FR" sz="1350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002060"/>
                </a:solidFill>
              </a:rPr>
              <a:t>Réaliser des travaux de recherche et publications </a:t>
            </a:r>
            <a:endParaRPr lang="fr-FR" sz="1350" dirty="0">
              <a:solidFill>
                <a:srgbClr val="002060"/>
              </a:solidFill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1350" b="1" dirty="0">
                <a:solidFill>
                  <a:srgbClr val="000066"/>
                </a:solidFill>
              </a:rPr>
              <a:t>Optimiser ces actions d’évaluation et de prévention tertiaire </a:t>
            </a:r>
          </a:p>
          <a:p>
            <a:pPr marL="584200" lvl="1" indent="0" algn="just">
              <a:buNone/>
            </a:pPr>
            <a:r>
              <a:rPr lang="fr-FR" sz="1350" dirty="0">
                <a:solidFill>
                  <a:srgbClr val="000066"/>
                </a:solidFill>
              </a:rPr>
              <a:t>        à partir des données du registre </a:t>
            </a:r>
            <a:r>
              <a:rPr lang="fr-FR" sz="1350" dirty="0" err="1">
                <a:solidFill>
                  <a:srgbClr val="000066"/>
                </a:solidFill>
              </a:rPr>
              <a:t>RéAC</a:t>
            </a:r>
            <a:r>
              <a:rPr lang="fr-FR" sz="1350" dirty="0">
                <a:solidFill>
                  <a:srgbClr val="000066"/>
                </a:solidFill>
              </a:rPr>
              <a:t> en réalisant des actions ciblées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1350" dirty="0">
                <a:solidFill>
                  <a:srgbClr val="000066"/>
                </a:solidFill>
              </a:rPr>
              <a:t>Elaboration d'actions de recherche par </a:t>
            </a:r>
            <a:r>
              <a:rPr lang="fr-FR" sz="1350" b="1" dirty="0">
                <a:solidFill>
                  <a:srgbClr val="000066"/>
                </a:solidFill>
              </a:rPr>
              <a:t>l'étude de groupe de patients spécifiques</a:t>
            </a:r>
            <a:r>
              <a:rPr lang="fr-FR" sz="1350" dirty="0">
                <a:solidFill>
                  <a:srgbClr val="000066"/>
                </a:solidFill>
              </a:rPr>
              <a:t>.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1350" b="1" dirty="0">
                <a:solidFill>
                  <a:srgbClr val="000066"/>
                </a:solidFill>
              </a:rPr>
              <a:t>Publications scientifiques </a:t>
            </a:r>
            <a:r>
              <a:rPr lang="fr-FR" sz="1350" dirty="0">
                <a:solidFill>
                  <a:srgbClr val="000066"/>
                </a:solidFill>
              </a:rPr>
              <a:t>des résultats des différentes actions et des travaux de recherche</a:t>
            </a:r>
            <a:endParaRPr lang="fr-FR" sz="1350" b="1" u="sng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endParaRPr lang="fr-FR" sz="135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3000" dirty="0">
              <a:solidFill>
                <a:srgbClr val="002060"/>
              </a:solidFill>
            </a:endParaRPr>
          </a:p>
        </p:txBody>
      </p:sp>
      <p:pic>
        <p:nvPicPr>
          <p:cNvPr id="7" name="media9.m4a" descr="media9.m4a">
            <a:hlinkClick r:id="" action="ppaction://media"/>
            <a:extLst>
              <a:ext uri="{FF2B5EF4-FFF2-40B4-BE49-F238E27FC236}">
                <a16:creationId xmlns:a16="http://schemas.microsoft.com/office/drawing/2014/main" id="{F792815C-B9AF-1648-BCBF-D999986FF6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4115" y="4014095"/>
            <a:ext cx="812800" cy="8128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66538D4-B9A0-2D47-89BD-49B47736C7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Centre d’Expertise Mort Subite - Nord de France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0B7945-FEC4-C649-91B6-52C59DAAF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750" y="4521200"/>
            <a:ext cx="1483304" cy="55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71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77"/>
    </mc:Choice>
    <mc:Fallback xmlns="">
      <p:transition spd="slow" advTm="36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9808" y="1200151"/>
            <a:ext cx="8704385" cy="3394472"/>
          </a:xfrm>
        </p:spPr>
        <p:txBody>
          <a:bodyPr/>
          <a:lstStyle/>
          <a:p>
            <a:pPr marL="685800" lvl="2" indent="0" algn="ctr">
              <a:spcBef>
                <a:spcPct val="0"/>
              </a:spcBef>
              <a:buNone/>
            </a:pPr>
            <a:r>
              <a:rPr lang="en-GB" altLang="fr-FR" sz="1350" dirty="0">
                <a:solidFill>
                  <a:srgbClr val="002060"/>
                </a:solidFill>
                <a:latin typeface="Times New Roman"/>
              </a:rPr>
              <a:t> </a:t>
            </a:r>
            <a:endParaRPr lang="fr-FR" altLang="fr-FR" sz="1350" dirty="0">
              <a:solidFill>
                <a:srgbClr val="002060"/>
              </a:solidFill>
              <a:latin typeface="Times New Roman"/>
            </a:endParaRPr>
          </a:p>
          <a:p>
            <a:pPr marL="0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endParaRPr lang="fr-FR" altLang="fr-FR" sz="3000" i="1" dirty="0">
              <a:solidFill>
                <a:srgbClr val="FFFFFF"/>
              </a:solidFill>
            </a:endParaRPr>
          </a:p>
          <a:p>
            <a:endParaRPr lang="fr-FR" sz="30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35935" y="4352502"/>
            <a:ext cx="525779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sz="1050" dirty="0">
                <a:solidFill>
                  <a:srgbClr val="003399"/>
                </a:solidFill>
                <a:latin typeface="Times New Roman"/>
              </a:rPr>
              <a:t>Gavin D Perkins et al « </a:t>
            </a:r>
            <a:r>
              <a:rPr lang="en-US" sz="105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>
                <a:solidFill>
                  <a:srgbClr val="003399"/>
                </a:solidFill>
                <a:latin typeface="Times New Roman"/>
                <a:cs typeface="Arial" panose="020B0604020202020204" pitchFamily="34" charset="0"/>
              </a:rPr>
              <a:t>European Resuscitation council </a:t>
            </a:r>
            <a:r>
              <a:rPr lang="fr-FR" sz="1050" dirty="0">
                <a:solidFill>
                  <a:srgbClr val="003399"/>
                </a:solidFill>
                <a:latin typeface="Times New Roman"/>
              </a:rPr>
              <a:t>Guidelines for </a:t>
            </a:r>
            <a:r>
              <a:rPr lang="fr-FR" sz="1050" dirty="0" err="1">
                <a:solidFill>
                  <a:srgbClr val="003399"/>
                </a:solidFill>
                <a:latin typeface="Times New Roman"/>
              </a:rPr>
              <a:t>Resuscitation</a:t>
            </a:r>
            <a:r>
              <a:rPr lang="fr-FR" sz="1050" dirty="0">
                <a:solidFill>
                  <a:srgbClr val="003399"/>
                </a:solidFill>
                <a:latin typeface="Times New Roman"/>
              </a:rPr>
              <a:t>  2015: </a:t>
            </a:r>
            <a:r>
              <a:rPr lang="fr-FR" sz="1050" dirty="0" err="1">
                <a:solidFill>
                  <a:srgbClr val="003399"/>
                </a:solidFill>
                <a:latin typeface="Times New Roman"/>
              </a:rPr>
              <a:t>Adult</a:t>
            </a:r>
            <a:r>
              <a:rPr lang="fr-FR" sz="1050" dirty="0">
                <a:solidFill>
                  <a:srgbClr val="003399"/>
                </a:solidFill>
                <a:latin typeface="Times New Roman"/>
              </a:rPr>
              <a:t> Basic Life Support and AED » </a:t>
            </a:r>
            <a:r>
              <a:rPr lang="fr-FR" sz="1050" dirty="0" err="1">
                <a:solidFill>
                  <a:srgbClr val="003399"/>
                </a:solidFill>
                <a:latin typeface="Times New Roman"/>
              </a:rPr>
              <a:t>Resuscitation</a:t>
            </a:r>
            <a:r>
              <a:rPr lang="fr-FR" sz="1050" dirty="0">
                <a:solidFill>
                  <a:srgbClr val="003399"/>
                </a:solidFill>
                <a:latin typeface="Times New Roman"/>
              </a:rPr>
              <a:t>: 95 (2015), 81-89</a:t>
            </a:r>
          </a:p>
        </p:txBody>
      </p:sp>
      <p:pic>
        <p:nvPicPr>
          <p:cNvPr id="8" name="media10.m4a" descr="media10.m4a">
            <a:hlinkClick r:id="" action="ppaction://media"/>
            <a:extLst>
              <a:ext uri="{FF2B5EF4-FFF2-40B4-BE49-F238E27FC236}">
                <a16:creationId xmlns:a16="http://schemas.microsoft.com/office/drawing/2014/main" id="{D77D0BA5-104B-7B4A-ACB5-3E69D121B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55978" y="4068214"/>
            <a:ext cx="812800" cy="8128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19AE6A-DB9B-684D-8CA8-93F6F2DC7BBD}"/>
              </a:ext>
            </a:extLst>
          </p:cNvPr>
          <p:cNvGrpSpPr/>
          <p:nvPr/>
        </p:nvGrpSpPr>
        <p:grpSpPr>
          <a:xfrm>
            <a:off x="2564369" y="1001585"/>
            <a:ext cx="4200930" cy="3263471"/>
            <a:chOff x="2474871" y="913760"/>
            <a:chExt cx="4200930" cy="326347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871" y="913760"/>
              <a:ext cx="4200930" cy="326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>
              <a:spLocks noChangeArrowheads="1"/>
            </p:cNvSpPr>
            <p:nvPr/>
          </p:nvSpPr>
          <p:spPr bwMode="auto">
            <a:xfrm rot="10800000" flipV="1">
              <a:off x="3917852" y="2578126"/>
              <a:ext cx="1230923" cy="646331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altLang="fr-FR" sz="1200" dirty="0">
                  <a:solidFill>
                    <a:srgbClr val="000099"/>
                  </a:solidFill>
                  <a:latin typeface="Times" charset="0"/>
                  <a:sym typeface="Wingdings" pitchFamily="2" charset="2"/>
                </a:rPr>
                <a:t>Une réponse Citoyenne sauve des vies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95012A-43B9-E440-A001-86F14A4B3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39163" y="1784355"/>
              <a:ext cx="593090" cy="389745"/>
            </a:xfrm>
            <a:prstGeom prst="rect">
              <a:avLst/>
            </a:prstGeom>
          </p:spPr>
        </p:pic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BB9DB060-5104-AA43-8098-785033DF816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48072"/>
          </a:xfrm>
          <a:prstGeom prst="rect">
            <a:avLst/>
          </a:prstGeom>
          <a:solidFill>
            <a:srgbClr val="002060"/>
          </a:solidFill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30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ERC 2015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208FDF-86A9-A64B-9F69-133DEA3DB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750" y="4587605"/>
            <a:ext cx="1305434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8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91"/>
    </mc:Choice>
    <mc:Fallback xmlns="">
      <p:transition spd="slow" advTm="52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1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>
            <a:spLocks noGrp="1"/>
          </p:cNvSpPr>
          <p:nvPr>
            <p:ph type="subTitle" idx="1"/>
          </p:nvPr>
        </p:nvSpPr>
        <p:spPr>
          <a:xfrm>
            <a:off x="4285475" y="2543704"/>
            <a:ext cx="4459514" cy="17287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endParaRPr lang="fr-FR" dirty="0"/>
          </a:p>
          <a:p>
            <a:pPr marL="0" indent="0" algn="ctr"/>
            <a:r>
              <a:rPr lang="fr-FR" b="1" dirty="0"/>
              <a:t>MERCI pour votre attention</a:t>
            </a:r>
          </a:p>
          <a:p>
            <a:pPr marL="0" indent="0" algn="ctr"/>
            <a:endParaRPr lang="fr-FR" b="1" dirty="0"/>
          </a:p>
          <a:p>
            <a:pPr marL="0" indent="0" algn="ctr"/>
            <a:r>
              <a:rPr lang="fr-FR" b="1" dirty="0"/>
              <a:t>A vous la parole !</a:t>
            </a:r>
          </a:p>
          <a:p>
            <a:pPr marL="0" indent="0"/>
            <a:endParaRPr lang="fr-FR" dirty="0"/>
          </a:p>
          <a:p>
            <a:r>
              <a:rPr lang="fr-FR" dirty="0"/>
              <a:t>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FC3D9E8-A994-4B4C-8C41-9387745DA2B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719.405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  <p:sp>
        <p:nvSpPr>
          <p:cNvPr id="20" name="Google Shape;137;p29">
            <a:extLst>
              <a:ext uri="{FF2B5EF4-FFF2-40B4-BE49-F238E27FC236}">
                <a16:creationId xmlns:a16="http://schemas.microsoft.com/office/drawing/2014/main" id="{86E64D08-F05E-BE48-BAB2-F9D29188D2BF}"/>
              </a:ext>
            </a:extLst>
          </p:cNvPr>
          <p:cNvSpPr/>
          <p:nvPr/>
        </p:nvSpPr>
        <p:spPr>
          <a:xfrm>
            <a:off x="268385" y="259800"/>
            <a:ext cx="3188400" cy="4623900"/>
          </a:xfrm>
          <a:prstGeom prst="rect">
            <a:avLst/>
          </a:prstGeom>
          <a:solidFill>
            <a:srgbClr val="CF032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A18093D-0316-4D47-8A6E-EABBA2DD7F69}"/>
              </a:ext>
            </a:extLst>
          </p:cNvPr>
          <p:cNvSpPr/>
          <p:nvPr/>
        </p:nvSpPr>
        <p:spPr>
          <a:xfrm>
            <a:off x="1401668" y="3142828"/>
            <a:ext cx="925340" cy="92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9C5CDE3-78F5-B04D-86E2-F117533BFF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631" y="4307093"/>
            <a:ext cx="1517188" cy="56641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B615C-807C-A748-BDEA-47767B8D5F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98" y="426593"/>
            <a:ext cx="2353374" cy="10891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9CB7C5-D78B-3446-8230-2B3568E88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631" y="1748362"/>
            <a:ext cx="1709908" cy="1122924"/>
          </a:xfrm>
          <a:prstGeom prst="rect">
            <a:avLst/>
          </a:prstGeom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EABF1F39-CFEE-354F-A800-47942F2590C6}"/>
              </a:ext>
            </a:extLst>
          </p:cNvPr>
          <p:cNvSpPr/>
          <p:nvPr/>
        </p:nvSpPr>
        <p:spPr>
          <a:xfrm>
            <a:off x="385667" y="3142827"/>
            <a:ext cx="925340" cy="92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Picture 4" descr="chrusamu">
            <a:extLst>
              <a:ext uri="{FF2B5EF4-FFF2-40B4-BE49-F238E27FC236}">
                <a16:creationId xmlns:a16="http://schemas.microsoft.com/office/drawing/2014/main" id="{C2899F7F-A5AD-ED44-A459-859612833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85" y="3043479"/>
            <a:ext cx="1124038" cy="11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 descr="F:\Logo CHU de Lille.jpg">
            <a:extLst>
              <a:ext uri="{FF2B5EF4-FFF2-40B4-BE49-F238E27FC236}">
                <a16:creationId xmlns:a16="http://schemas.microsoft.com/office/drawing/2014/main" id="{513A2961-61C8-FC42-B7EB-B03244A8D61B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673" y="3174934"/>
            <a:ext cx="946334" cy="833963"/>
          </a:xfrm>
          <a:prstGeom prst="rect">
            <a:avLst/>
          </a:prstGeom>
          <a:ln>
            <a:solidFill>
              <a:srgbClr val="001F60"/>
            </a:solidFill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790207D-450A-6645-8F70-2DCD4F8FD5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6077" y="3127237"/>
            <a:ext cx="956522" cy="956522"/>
          </a:xfrm>
          <a:prstGeom prst="rect">
            <a:avLst/>
          </a:prstGeom>
        </p:spPr>
      </p:pic>
      <p:sp>
        <p:nvSpPr>
          <p:cNvPr id="33" name="Google Shape;136;p29">
            <a:extLst>
              <a:ext uri="{FF2B5EF4-FFF2-40B4-BE49-F238E27FC236}">
                <a16:creationId xmlns:a16="http://schemas.microsoft.com/office/drawing/2014/main" id="{45094984-DD80-F943-808F-B196B067E0AC}"/>
              </a:ext>
            </a:extLst>
          </p:cNvPr>
          <p:cNvSpPr/>
          <p:nvPr/>
        </p:nvSpPr>
        <p:spPr>
          <a:xfrm>
            <a:off x="3809346" y="844830"/>
            <a:ext cx="5118754" cy="390600"/>
          </a:xfrm>
          <a:prstGeom prst="rect">
            <a:avLst/>
          </a:prstGeom>
          <a:solidFill>
            <a:srgbClr val="D01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39;p29">
            <a:extLst>
              <a:ext uri="{FF2B5EF4-FFF2-40B4-BE49-F238E27FC236}">
                <a16:creationId xmlns:a16="http://schemas.microsoft.com/office/drawing/2014/main" id="{26C9BA37-8021-8540-80A4-374E42E5796F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785596" y="1436206"/>
            <a:ext cx="5201392" cy="6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113" indent="0"/>
            <a:r>
              <a:rPr lang="fr-FR" sz="1800" b="1" dirty="0"/>
              <a:t>Arrêt cardiaque et défibrillation précoce : </a:t>
            </a:r>
          </a:p>
          <a:p>
            <a:pPr marL="11113" indent="0"/>
            <a:r>
              <a:rPr lang="fr-FR" sz="1800" b="1" dirty="0"/>
              <a:t>où en sommes-nous en 2021 ? </a:t>
            </a:r>
            <a:endParaRPr lang="fr-FR" sz="1800" dirty="0"/>
          </a:p>
          <a:p>
            <a:pPr marL="11113" indent="0"/>
            <a:r>
              <a:rPr lang="fr-FR" sz="1800" b="1" dirty="0"/>
              <a:t>Questions et réponses </a:t>
            </a:r>
            <a:r>
              <a:rPr lang="fr-FR" sz="1800" dirty="0"/>
              <a:t> </a:t>
            </a:r>
            <a:endParaRPr sz="1800" dirty="0">
              <a:solidFill>
                <a:srgbClr val="CF0327"/>
              </a:solidFill>
            </a:endParaRPr>
          </a:p>
        </p:txBody>
      </p:sp>
      <p:cxnSp>
        <p:nvCxnSpPr>
          <p:cNvPr id="35" name="Google Shape;140;p29">
            <a:extLst>
              <a:ext uri="{FF2B5EF4-FFF2-40B4-BE49-F238E27FC236}">
                <a16:creationId xmlns:a16="http://schemas.microsoft.com/office/drawing/2014/main" id="{5CCD1D1E-663D-D74D-8052-E029D22754D2}"/>
              </a:ext>
            </a:extLst>
          </p:cNvPr>
          <p:cNvCxnSpPr>
            <a:cxnSpLocks/>
          </p:cNvCxnSpPr>
          <p:nvPr/>
        </p:nvCxnSpPr>
        <p:spPr>
          <a:xfrm flipH="1">
            <a:off x="3833850" y="2353088"/>
            <a:ext cx="274508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Google Shape;143;p29">
            <a:extLst>
              <a:ext uri="{FF2B5EF4-FFF2-40B4-BE49-F238E27FC236}">
                <a16:creationId xmlns:a16="http://schemas.microsoft.com/office/drawing/2014/main" id="{AD39A21A-4C80-E34B-974A-8A75DC52D36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09346" y="844829"/>
            <a:ext cx="2874974" cy="4316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WEBINAIRE</a:t>
            </a:r>
            <a:r>
              <a:rPr lang="en-GB" sz="1800" dirty="0"/>
              <a:t> </a:t>
            </a:r>
            <a:endParaRPr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40"/>
    </mc:Choice>
    <mc:Fallback xmlns="">
      <p:transition spd="slow" advTm="2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Giany Presentation by Slidesgo">
  <a:themeElements>
    <a:clrScheme name="">
      <a:dk1>
        <a:srgbClr val="383838"/>
      </a:dk1>
      <a:lt1>
        <a:srgbClr val="F7F5F3"/>
      </a:lt1>
      <a:dk2>
        <a:srgbClr val="00FDF8"/>
      </a:dk2>
      <a:lt2>
        <a:srgbClr val="FFBC60"/>
      </a:lt2>
      <a:accent1>
        <a:srgbClr val="FFFFFF"/>
      </a:accent1>
      <a:accent2>
        <a:srgbClr val="383838"/>
      </a:accent2>
      <a:accent3>
        <a:srgbClr val="F7F5F3"/>
      </a:accent3>
      <a:accent4>
        <a:srgbClr val="383838"/>
      </a:accent4>
      <a:accent5>
        <a:srgbClr val="FFFFFF"/>
      </a:accent5>
      <a:accent6>
        <a:srgbClr val="FFDAA7"/>
      </a:accent6>
      <a:hlink>
        <a:srgbClr val="FFBC6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1273</Words>
  <Application>Microsoft Office PowerPoint</Application>
  <PresentationFormat>Affichage à l'écran (16:9)</PresentationFormat>
  <Paragraphs>199</Paragraphs>
  <Slides>18</Slides>
  <Notes>5</Notes>
  <HiddenSlides>0</HiddenSlides>
  <MMClips>18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33" baseType="lpstr">
      <vt:lpstr>Gill Sans MT</vt:lpstr>
      <vt:lpstr>Calibri Light</vt:lpstr>
      <vt:lpstr>ＭＳ Ｐゴシック</vt:lpstr>
      <vt:lpstr>ZapfDingbats</vt:lpstr>
      <vt:lpstr>Times</vt:lpstr>
      <vt:lpstr>Calibri</vt:lpstr>
      <vt:lpstr>Cambria</vt:lpstr>
      <vt:lpstr>Playfair Display</vt:lpstr>
      <vt:lpstr>Times New Roman</vt:lpstr>
      <vt:lpstr>Montserrat ExtraBold</vt:lpstr>
      <vt:lpstr>Wingdings</vt:lpstr>
      <vt:lpstr>Montserrat</vt:lpstr>
      <vt:lpstr>Caviar Dreams</vt:lpstr>
      <vt:lpstr>Arial</vt:lpstr>
      <vt:lpstr>Giany Presentation by Slidesgo</vt:lpstr>
      <vt:lpstr>WEBINAIRE </vt:lpstr>
      <vt:lpstr>WEBINAIRE </vt:lpstr>
      <vt:lpstr>Association (Loi 1901) à but non lucratif.</vt:lpstr>
      <vt:lpstr>Association (Loi 1901) à but non lucratif.</vt:lpstr>
      <vt:lpstr>Association (Loi 1901) à but non lucratif.</vt:lpstr>
      <vt:lpstr>Association (Loi 1901) à but non lucratif.</vt:lpstr>
      <vt:lpstr>Association (Loi 1901) à but non lucratif.</vt:lpstr>
      <vt:lpstr>Arrêt Cardiaque Extrahospitalier et Défibrillation Précoce « L’Expérience du Nord »  </vt:lpstr>
      <vt:lpstr>ACEH en France</vt:lpstr>
      <vt:lpstr>Présentation PowerPoint</vt:lpstr>
      <vt:lpstr>Présentation PowerPoint</vt:lpstr>
      <vt:lpstr>ACEH en France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WEBINAIRE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</dc:title>
  <dc:creator>Utilisateur</dc:creator>
  <cp:lastModifiedBy>Utilisateur</cp:lastModifiedBy>
  <cp:revision>30</cp:revision>
  <dcterms:modified xsi:type="dcterms:W3CDTF">2021-04-08T10:27:48Z</dcterms:modified>
</cp:coreProperties>
</file>